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10"/>
  </p:notesMasterIdLst>
  <p:sldIdLst>
    <p:sldId id="295" r:id="rId4"/>
    <p:sldId id="296" r:id="rId5"/>
    <p:sldId id="287" r:id="rId6"/>
    <p:sldId id="300" r:id="rId7"/>
    <p:sldId id="321" r:id="rId8"/>
    <p:sldId id="322" r:id="rId9"/>
    <p:sldId id="303" r:id="rId11"/>
    <p:sldId id="320" r:id="rId12"/>
    <p:sldId id="327" r:id="rId13"/>
    <p:sldId id="313" r:id="rId14"/>
    <p:sldId id="324" r:id="rId15"/>
    <p:sldId id="325" r:id="rId16"/>
    <p:sldId id="326" r:id="rId17"/>
    <p:sldId id="328" r:id="rId18"/>
    <p:sldId id="302" r:id="rId19"/>
    <p:sldId id="314" r:id="rId20"/>
    <p:sldId id="315" r:id="rId21"/>
    <p:sldId id="317" r:id="rId22"/>
    <p:sldId id="319" r:id="rId23"/>
    <p:sldId id="297" r:id="rId24"/>
  </p:sldIdLst>
  <p:sldSz cx="18288000" cy="10287000"/>
  <p:notesSz cx="6858000" cy="9144000"/>
  <p:embeddedFontLst>
    <p:embeddedFont>
      <p:font typeface="微软雅黑" panose="020B0503020204020204" pitchFamily="34" charset="-122"/>
      <p:regular r:id="rId29"/>
    </p:embeddedFont>
    <p:embeddedFont>
      <p:font typeface="兰米宋体" panose="02000503000000000000" charset="-122"/>
      <p:regular r:id="rId30"/>
    </p:embeddedFont>
    <p:embeddedFont>
      <p:font typeface="Crunch ExtraBold" charset="0"/>
      <p:bold r:id="rId31"/>
    </p:embeddedFont>
    <p:embeddedFont>
      <p:font typeface="方正风雅宋简体" panose="02000000000000000000" charset="-122"/>
      <p:regular r:id="rId32"/>
    </p:embeddedFont>
    <p:embeddedFont>
      <p:font typeface="Retro Cute" charset="0"/>
      <p:regular r:id="rId33"/>
    </p:embeddedFont>
    <p:embeddedFont>
      <p:font typeface="Calibri" panose="020F0502020204030204"/>
      <p:regular r:id="rId34"/>
      <p:bold r:id="rId35"/>
      <p:italic r:id="rId36"/>
      <p:boldItalic r:id="rId37"/>
    </p:embeddedFont>
    <p:embeddedFont>
      <p:font typeface="Bookman Old Style" panose="02050604050505020204" pitchFamily="18" charset="0"/>
      <p:regular r:id="rId38"/>
      <p:bold r:id="rId39"/>
      <p:italic r:id="rId40"/>
    </p:embeddedFont>
  </p:embeddedFontLst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chanism" initials="m" lastIdx="1" clrIdx="0"/>
  <p:cmAuthor id="2000" name="邵宏彬_Iz6brmEv" initials="authorId_1616016405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5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5" d="100"/>
          <a:sy n="55" d="100"/>
        </p:scale>
        <p:origin x="658" y="34"/>
      </p:cViewPr>
      <p:guideLst>
        <p:guide orient="horz" pos="2148"/>
        <p:guide pos="2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28.xml"/><Relationship Id="rId40" Type="http://schemas.openxmlformats.org/officeDocument/2006/relationships/font" Target="fonts/font12.fntdata"/><Relationship Id="rId4" Type="http://schemas.openxmlformats.org/officeDocument/2006/relationships/slide" Target="slides/slide1.xml"/><Relationship Id="rId39" Type="http://schemas.openxmlformats.org/officeDocument/2006/relationships/font" Target="fonts/font11.fntdata"/><Relationship Id="rId38" Type="http://schemas.openxmlformats.org/officeDocument/2006/relationships/font" Target="fonts/font10.fntdata"/><Relationship Id="rId37" Type="http://schemas.openxmlformats.org/officeDocument/2006/relationships/font" Target="fonts/font9.fntdata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.fntdata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9682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9682" y="3757613"/>
            <a:ext cx="7736681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2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682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82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682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8" name="图片 7" descr="深圳零一学院logo 标准-上下版"/>
          <p:cNvPicPr>
            <a:picLocks noChangeAspect="1"/>
          </p:cNvPicPr>
          <p:nvPr userDrawn="1"/>
        </p:nvPicPr>
        <p:blipFill>
          <a:blip r:embed="rId12"/>
          <a:srcRect l="23311" t="14941" r="28273" b="20050"/>
          <a:stretch>
            <a:fillRect/>
          </a:stretch>
        </p:blipFill>
        <p:spPr>
          <a:xfrm>
            <a:off x="16106140" y="190500"/>
            <a:ext cx="1877060" cy="1651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image" Target="../media/image21.jpeg"/><Relationship Id="rId4" Type="http://schemas.openxmlformats.org/officeDocument/2006/relationships/tags" Target="../tags/tag10.xml"/><Relationship Id="rId3" Type="http://schemas.openxmlformats.org/officeDocument/2006/relationships/image" Target="../media/image20.jpeg"/><Relationship Id="rId2" Type="http://schemas.openxmlformats.org/officeDocument/2006/relationships/tags" Target="../tags/tag9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13.xml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25.jpeg"/><Relationship Id="rId3" Type="http://schemas.openxmlformats.org/officeDocument/2006/relationships/image" Target="../media/image24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7.xml"/><Relationship Id="rId5" Type="http://schemas.openxmlformats.org/officeDocument/2006/relationships/image" Target="../media/image27.jpeg"/><Relationship Id="rId4" Type="http://schemas.openxmlformats.org/officeDocument/2006/relationships/tags" Target="../tags/tag16.xml"/><Relationship Id="rId3" Type="http://schemas.openxmlformats.org/officeDocument/2006/relationships/image" Target="../media/image26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6" Type="http://schemas.openxmlformats.org/officeDocument/2006/relationships/image" Target="../media/image3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4.bin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7.png"/><Relationship Id="rId10" Type="http://schemas.openxmlformats.org/officeDocument/2006/relationships/image" Target="../media/image36.wmf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7.xml"/><Relationship Id="rId6" Type="http://schemas.openxmlformats.org/officeDocument/2006/relationships/image" Target="../media/image2.jpeg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100000">
              <a:srgbClr val="FFFFFF">
                <a:alpha val="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2460000">
            <a:off x="14282802" y="4752638"/>
            <a:ext cx="1071563" cy="7018020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1">
                  <a:lumMod val="25000"/>
                  <a:lumOff val="75000"/>
                </a:schemeClr>
              </a:gs>
              <a:gs pos="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pic>
        <p:nvPicPr>
          <p:cNvPr id="5" name="图片 4" descr="6e4e79e0a1c16bd09def96378a2342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40" y="197121"/>
            <a:ext cx="4530090" cy="1338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12700" cmpd="sng">
            <a:noFill/>
            <a:prstDash val="solid"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4484" y="4152968"/>
            <a:ext cx="16724462" cy="1903299"/>
          </a:xfrm>
        </p:spPr>
        <p:txBody>
          <a:bodyPr>
            <a:normAutofit fontScale="90000"/>
          </a:bodyPr>
          <a:lstStyle/>
          <a:p>
            <a:pPr marL="0" indent="0" algn="ctr" fontAlgn="auto">
              <a:lnSpc>
                <a:spcPct val="150000"/>
              </a:lnSpc>
            </a:pPr>
            <a:r>
              <a:rPr lang="zh-CN" altLang="en-US" sz="11000" b="1" spc="704" dirty="0" err="1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冰洲石双折射</a:t>
            </a:r>
            <a:br>
              <a:rPr lang="zh-CN" altLang="en-US" sz="11000" b="1" spc="704" dirty="0" err="1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lang="zh-CN" altLang="en-US" sz="11000" b="1" spc="704" dirty="0" err="1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与布儒斯特</a:t>
            </a:r>
            <a:r>
              <a:rPr lang="zh-CN" altLang="en-US" sz="11000" b="1" spc="704" dirty="0" err="1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角实验</a:t>
            </a:r>
            <a:endParaRPr lang="zh-CN" altLang="en-US" sz="11000" b="1" spc="704" dirty="0" err="1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 rot="2460000">
            <a:off x="16090277" y="7486602"/>
            <a:ext cx="690563" cy="4186238"/>
          </a:xfrm>
          <a:prstGeom prst="rect">
            <a:avLst/>
          </a:prstGeom>
          <a:gradFill>
            <a:gsLst>
              <a:gs pos="40000">
                <a:schemeClr val="accent2"/>
              </a:gs>
              <a:gs pos="100000">
                <a:schemeClr val="accent2">
                  <a:lumMod val="25000"/>
                  <a:lumOff val="75000"/>
                </a:schemeClr>
              </a:gs>
              <a:gs pos="0">
                <a:schemeClr val="accent2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8" name="矩形 7"/>
          <p:cNvSpPr/>
          <p:nvPr/>
        </p:nvSpPr>
        <p:spPr>
          <a:xfrm rot="2460000">
            <a:off x="12542492" y="5743851"/>
            <a:ext cx="528638" cy="6091238"/>
          </a:xfrm>
          <a:prstGeom prst="rect">
            <a:avLst/>
          </a:prstGeom>
          <a:gradFill>
            <a:gsLst>
              <a:gs pos="40000">
                <a:schemeClr val="accent2"/>
              </a:gs>
              <a:gs pos="100000">
                <a:schemeClr val="accent2">
                  <a:lumMod val="25000"/>
                  <a:lumOff val="75000"/>
                </a:schemeClr>
              </a:gs>
              <a:gs pos="0">
                <a:schemeClr val="accent2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9" name="矩形 8"/>
          <p:cNvSpPr/>
          <p:nvPr/>
        </p:nvSpPr>
        <p:spPr>
          <a:xfrm rot="2460000">
            <a:off x="16227932" y="4132095"/>
            <a:ext cx="415290" cy="8259128"/>
          </a:xfrm>
          <a:prstGeom prst="rect">
            <a:avLst/>
          </a:prstGeom>
          <a:gradFill>
            <a:gsLst>
              <a:gs pos="50000">
                <a:schemeClr val="accent1"/>
              </a:gs>
              <a:gs pos="100000">
                <a:schemeClr val="accent1">
                  <a:lumMod val="25000"/>
                  <a:lumOff val="75000"/>
                </a:schemeClr>
              </a:gs>
              <a:gs pos="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布儒斯特反射实验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10480" y="9070340"/>
            <a:ext cx="14814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装置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俯视图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00200" y="2235835"/>
            <a:ext cx="8966200" cy="6724650"/>
            <a:chOff x="2520" y="3521"/>
            <a:chExt cx="14120" cy="10590"/>
          </a:xfrm>
        </p:grpSpPr>
        <p:pic>
          <p:nvPicPr>
            <p:cNvPr id="25" name="图片 24" descr="2bc6358e2dabda34e6d056e67fd6280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20" y="3521"/>
              <a:ext cx="14120" cy="1059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4080" y="10620"/>
              <a:ext cx="518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玻璃板/亚克力板</a:t>
              </a:r>
              <a:endPara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280" y="10020"/>
              <a:ext cx="2275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激光</a:t>
              </a:r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器</a:t>
              </a:r>
              <a:endPara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240" y="12660"/>
              <a:ext cx="37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旋转平台</a:t>
              </a:r>
              <a:endPara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760" y="7980"/>
              <a:ext cx="37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观察白</a:t>
              </a:r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屏</a:t>
              </a:r>
              <a:endPara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27" name="图片 26" descr="0637a824a339465a3968c8931cb953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475720" y="1245235"/>
            <a:ext cx="4491990" cy="3369310"/>
          </a:xfrm>
          <a:prstGeom prst="rect">
            <a:avLst/>
          </a:prstGeom>
        </p:spPr>
      </p:pic>
      <p:pic>
        <p:nvPicPr>
          <p:cNvPr id="28" name="图片 27" descr="c359c90ac9f7c43ea8da783fc47e2c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85880" y="5753100"/>
            <a:ext cx="4470400" cy="3352165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6"/>
            </p:custDataLst>
          </p:nvPr>
        </p:nvSpPr>
        <p:spPr>
          <a:xfrm>
            <a:off x="12115800" y="4762500"/>
            <a:ext cx="4011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偏振片方向与偏振方向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12242800" y="9258300"/>
            <a:ext cx="4011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偏振片方向与偏振方向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平行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布儒斯特反射实验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290ff791d6af4c5f5823d677d96a621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884920" y="2935605"/>
            <a:ext cx="8473440" cy="5360670"/>
          </a:xfrm>
          <a:prstGeom prst="rect">
            <a:avLst/>
          </a:prstGeom>
        </p:spPr>
      </p:pic>
      <p:pic>
        <p:nvPicPr>
          <p:cNvPr id="5" name="图片 4" descr="28ba5540d24cd09ea30fe2ae95e75b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935605"/>
            <a:ext cx="7113270" cy="53327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91000" y="8470265"/>
            <a:ext cx="14814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装置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俯视图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11353800" y="8465820"/>
            <a:ext cx="4011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无偏振片旋转玻璃反射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repeatCount="indefinite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布儒斯特反射实验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536ca3998764daacb81fe99c6ae7f5cf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458200" y="2707005"/>
            <a:ext cx="8994775" cy="528764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71600" y="2731135"/>
            <a:ext cx="6995160" cy="5243830"/>
            <a:chOff x="2160" y="4301"/>
            <a:chExt cx="11016" cy="8258"/>
          </a:xfrm>
        </p:grpSpPr>
        <p:pic>
          <p:nvPicPr>
            <p:cNvPr id="4" name="图片 3" descr="8c1e0d1dd318a1c29944266097de14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0" y="4301"/>
              <a:ext cx="11017" cy="8259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H="1">
              <a:off x="5880" y="6060"/>
              <a:ext cx="878" cy="6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6840" y="5460"/>
              <a:ext cx="37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暗点</a:t>
              </a:r>
              <a:endPara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29" name="文本框 28"/>
          <p:cNvSpPr txBox="1"/>
          <p:nvPr>
            <p:custDataLst>
              <p:tags r:id="rId5"/>
            </p:custDataLst>
          </p:nvPr>
        </p:nvSpPr>
        <p:spPr>
          <a:xfrm>
            <a:off x="10544810" y="8058785"/>
            <a:ext cx="45154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偏振片方向与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纵向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反射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光偏振方向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玻璃反射效果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362200" y="8191500"/>
            <a:ext cx="4624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偏振片方向与纵向反射光偏振方向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布儒斯特反射实验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0e8f89038896948fd3e08075cfd3e31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696200" y="2400300"/>
            <a:ext cx="8743950" cy="5025390"/>
          </a:xfrm>
          <a:prstGeom prst="rect">
            <a:avLst/>
          </a:prstGeom>
        </p:spPr>
      </p:pic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9982200" y="7590155"/>
            <a:ext cx="45554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偏振片方向与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纵向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反射光偏振方向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平行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玻璃反射效果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861c927dd81d932d5a9a665ecf8fbe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324100"/>
            <a:ext cx="3935095" cy="524891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398395" y="7713345"/>
            <a:ext cx="4624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偏振片方向与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纵向反射光偏振方向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平行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布儒斯特反射实验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"/>
            </p:custDataLst>
          </p:nvPr>
        </p:nvSpPr>
        <p:spPr>
          <a:xfrm>
            <a:off x="2895600" y="7962900"/>
            <a:ext cx="4624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偏振片方向与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横向反射光偏振方向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平行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856d16412e2f45fb7372709d8285f35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171700"/>
            <a:ext cx="7534275" cy="565086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47800" y="2171700"/>
            <a:ext cx="7546340" cy="5660390"/>
            <a:chOff x="2280" y="3420"/>
            <a:chExt cx="11884" cy="8914"/>
          </a:xfrm>
        </p:grpSpPr>
        <p:pic>
          <p:nvPicPr>
            <p:cNvPr id="4" name="图片 3" descr="d72140d674f2aeda9850b9c7d9f965f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0" y="3420"/>
              <a:ext cx="11885" cy="8914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H="1">
              <a:off x="6840" y="5220"/>
              <a:ext cx="878" cy="6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7800" y="4620"/>
              <a:ext cx="379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暗点</a:t>
              </a:r>
              <a:endPara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10363200" y="8039100"/>
            <a:ext cx="4624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偏振片方向与横向反射光偏振方向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垂直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冰洲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石双折射实验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8" name="Group 2"/>
          <p:cNvGrpSpPr/>
          <p:nvPr/>
        </p:nvGrpSpPr>
        <p:grpSpPr>
          <a:xfrm>
            <a:off x="2590800" y="2655570"/>
            <a:ext cx="12453939" cy="1617664"/>
            <a:chOff x="-202" y="432"/>
            <a:chExt cx="7845" cy="1019"/>
          </a:xfrm>
        </p:grpSpPr>
        <p:sp>
          <p:nvSpPr>
            <p:cNvPr id="4163" name="Rectangle 3"/>
            <p:cNvSpPr/>
            <p:nvPr/>
          </p:nvSpPr>
          <p:spPr>
            <a:xfrm>
              <a:off x="-202" y="463"/>
              <a:ext cx="7845" cy="9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>
              <a:spAutoFit/>
            </a:bodyPr>
            <a:p>
              <a:pPr algn="l" eaLnBrk="0" hangingPunct="0">
                <a:buBlip>
                  <a:blip r:embed="rId1"/>
                </a:buBlip>
              </a:pPr>
              <a:r>
                <a:rPr lang="zh-CN" altLang="en-US" sz="2800" b="1" dirty="0">
                  <a:latin typeface="宋体" panose="02010600030101010101" pitchFamily="2" charset="-122"/>
                </a:rPr>
                <a:t> 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寻常光线（</a:t>
              </a:r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o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光）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(</a:t>
              </a:r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ordinary rays)——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服从折射定律的光线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indent="0" algn="l" eaLnBrk="0" hangingPunct="0">
                <a:buNone/>
              </a:pPr>
              <a:endParaRPr lang="zh-CN" altLang="en-US" sz="3200" b="1" dirty="0">
                <a:latin typeface="宋体" panose="02010600030101010101" pitchFamily="2" charset="-122"/>
                <a:sym typeface="+mn-ea"/>
              </a:endParaRPr>
            </a:p>
            <a:p>
              <a:pPr algn="l" eaLnBrk="0" hangingPunct="0">
                <a:buBlip>
                  <a:blip r:embed="rId1"/>
                </a:buBlip>
              </a:pPr>
              <a:r>
                <a:rPr lang="en-US" altLang="zh-CN" sz="3200" b="1" dirty="0">
                  <a:latin typeface="宋体" panose="02010600030101010101" pitchFamily="2" charset="-122"/>
                  <a:sym typeface="+mn-ea"/>
                </a:rPr>
                <a:t> 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非常光线（</a:t>
              </a:r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e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光）</a:t>
              </a: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(</a:t>
              </a:r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extraordinray rays)——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不服从折射定律的光线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164" name="Rectangle 4"/>
            <p:cNvSpPr/>
            <p:nvPr/>
          </p:nvSpPr>
          <p:spPr>
            <a:xfrm>
              <a:off x="2158" y="432"/>
              <a:ext cx="196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92075" tIns="46038" rIns="92075" bIns="46038">
              <a:spAutoFit/>
            </a:bodyPr>
            <a:p>
              <a:pPr eaLnBrk="0" hangingPunct="0"/>
              <a:endParaRPr lang="en-US" altLang="zh-CN" sz="3200" b="1" dirty="0">
                <a:latin typeface="宋体" panose="02010600030101010101" pitchFamily="2" charset="-122"/>
              </a:endParaRPr>
            </a:p>
          </p:txBody>
        </p:sp>
      </p:grpSp>
      <p:sp>
        <p:nvSpPr>
          <p:cNvPr id="4155" name="Text Box 16"/>
          <p:cNvSpPr txBox="1"/>
          <p:nvPr/>
        </p:nvSpPr>
        <p:spPr>
          <a:xfrm>
            <a:off x="3048000" y="4533900"/>
            <a:ext cx="699516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实验证明：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 光和 e光均为偏振光.</a:t>
            </a:r>
            <a:endParaRPr lang="zh-CN" altLang="en-US" sz="3200" b="1" dirty="0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7237" name="Group 69"/>
          <p:cNvGrpSpPr/>
          <p:nvPr/>
        </p:nvGrpSpPr>
        <p:grpSpPr>
          <a:xfrm>
            <a:off x="3657600" y="5753100"/>
            <a:ext cx="10092690" cy="3843020"/>
            <a:chOff x="432" y="2400"/>
            <a:chExt cx="4704" cy="1680"/>
          </a:xfrm>
        </p:grpSpPr>
        <p:grpSp>
          <p:nvGrpSpPr>
            <p:cNvPr id="4127" name="Group 67"/>
            <p:cNvGrpSpPr/>
            <p:nvPr/>
          </p:nvGrpSpPr>
          <p:grpSpPr>
            <a:xfrm>
              <a:off x="432" y="2400"/>
              <a:ext cx="4704" cy="1680"/>
              <a:chOff x="528" y="2400"/>
              <a:chExt cx="4704" cy="1680"/>
            </a:xfrm>
          </p:grpSpPr>
          <p:sp>
            <p:nvSpPr>
              <p:cNvPr id="4153" name="Rectangle 19"/>
              <p:cNvSpPr/>
              <p:nvPr/>
            </p:nvSpPr>
            <p:spPr>
              <a:xfrm>
                <a:off x="528" y="2400"/>
                <a:ext cx="4704" cy="168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solidFill>
                  <a:srgbClr val="0066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54" name="AutoShape 42"/>
              <p:cNvSpPr/>
              <p:nvPr/>
            </p:nvSpPr>
            <p:spPr>
              <a:xfrm flipH="1">
                <a:off x="864" y="2928"/>
                <a:ext cx="1680" cy="672"/>
              </a:xfrm>
              <a:prstGeom prst="parallelogram">
                <a:avLst>
                  <a:gd name="adj" fmla="val 62487"/>
                </a:avLst>
              </a:prstGeom>
              <a:solidFill>
                <a:srgbClr val="BDFFFF">
                  <a:alpha val="50195"/>
                </a:srgbClr>
              </a:solidFill>
              <a:ln w="12700" cap="flat" cmpd="sng">
                <a:solidFill>
                  <a:srgbClr val="0066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4128" name="Group 68"/>
            <p:cNvGrpSpPr/>
            <p:nvPr/>
          </p:nvGrpSpPr>
          <p:grpSpPr>
            <a:xfrm>
              <a:off x="754" y="2496"/>
              <a:ext cx="1886" cy="1489"/>
              <a:chOff x="754" y="2496"/>
              <a:chExt cx="1886" cy="1489"/>
            </a:xfrm>
          </p:grpSpPr>
          <p:sp>
            <p:nvSpPr>
              <p:cNvPr id="4129" name="Line 21"/>
              <p:cNvSpPr/>
              <p:nvPr/>
            </p:nvSpPr>
            <p:spPr>
              <a:xfrm>
                <a:off x="1505" y="2943"/>
                <a:ext cx="274" cy="670"/>
              </a:xfrm>
              <a:prstGeom prst="line">
                <a:avLst/>
              </a:prstGeom>
              <a:ln w="381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130" name="Line 22"/>
              <p:cNvSpPr/>
              <p:nvPr/>
            </p:nvSpPr>
            <p:spPr>
              <a:xfrm>
                <a:off x="1505" y="2943"/>
                <a:ext cx="626" cy="670"/>
              </a:xfrm>
              <a:prstGeom prst="line">
                <a:avLst/>
              </a:prstGeom>
              <a:ln w="381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131" name="Line 23"/>
              <p:cNvSpPr/>
              <p:nvPr/>
            </p:nvSpPr>
            <p:spPr>
              <a:xfrm>
                <a:off x="1779" y="3613"/>
                <a:ext cx="548" cy="372"/>
              </a:xfrm>
              <a:prstGeom prst="line">
                <a:avLst/>
              </a:prstGeom>
              <a:ln w="38100" cap="flat" cmpd="sng">
                <a:solidFill>
                  <a:srgbClr val="0000FF"/>
                </a:solidFill>
                <a:prstDash val="solid"/>
                <a:headEnd type="none" w="sm" len="sm"/>
                <a:tailEnd type="triangle" w="sm" len="lg"/>
              </a:ln>
            </p:spPr>
          </p:sp>
          <p:sp>
            <p:nvSpPr>
              <p:cNvPr id="4132" name="Line 24"/>
              <p:cNvSpPr/>
              <p:nvPr/>
            </p:nvSpPr>
            <p:spPr>
              <a:xfrm>
                <a:off x="2131" y="3613"/>
                <a:ext cx="509" cy="335"/>
              </a:xfrm>
              <a:prstGeom prst="line">
                <a:avLst/>
              </a:prstGeom>
              <a:ln w="38100" cap="flat" cmpd="sng">
                <a:solidFill>
                  <a:srgbClr val="0000FF"/>
                </a:solidFill>
                <a:prstDash val="solid"/>
                <a:headEnd type="none" w="sm" len="sm"/>
                <a:tailEnd type="triangle" w="sm" len="lg"/>
              </a:ln>
            </p:spPr>
          </p:sp>
          <p:sp>
            <p:nvSpPr>
              <p:cNvPr id="4133" name="Line 25"/>
              <p:cNvSpPr/>
              <p:nvPr/>
            </p:nvSpPr>
            <p:spPr>
              <a:xfrm>
                <a:off x="997" y="2608"/>
                <a:ext cx="508" cy="335"/>
              </a:xfrm>
              <a:prstGeom prst="line">
                <a:avLst/>
              </a:prstGeom>
              <a:ln w="38100" cap="flat" cmpd="sng">
                <a:solidFill>
                  <a:srgbClr val="0000FF"/>
                </a:solidFill>
                <a:prstDash val="solid"/>
                <a:headEnd type="none" w="sm" len="sm"/>
                <a:tailEnd type="triangle" w="sm" len="lg"/>
              </a:ln>
            </p:spPr>
          </p:sp>
          <p:sp>
            <p:nvSpPr>
              <p:cNvPr id="4134" name="Line 26"/>
              <p:cNvSpPr/>
              <p:nvPr/>
            </p:nvSpPr>
            <p:spPr>
              <a:xfrm>
                <a:off x="1488" y="2544"/>
                <a:ext cx="9" cy="72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dash"/>
                <a:headEnd type="none" w="sm" len="sm"/>
                <a:tailEnd type="none" w="sm" len="sm"/>
              </a:ln>
            </p:spPr>
          </p:sp>
          <p:sp>
            <p:nvSpPr>
              <p:cNvPr id="4135" name="Line 27"/>
              <p:cNvSpPr/>
              <p:nvPr/>
            </p:nvSpPr>
            <p:spPr>
              <a:xfrm flipV="1">
                <a:off x="1680" y="3120"/>
                <a:ext cx="96" cy="92"/>
              </a:xfrm>
              <a:prstGeom prst="line">
                <a:avLst/>
              </a:prstGeom>
              <a:ln w="254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136" name="Line 28"/>
              <p:cNvSpPr/>
              <p:nvPr/>
            </p:nvSpPr>
            <p:spPr>
              <a:xfrm flipV="1">
                <a:off x="1799" y="3264"/>
                <a:ext cx="95" cy="94"/>
              </a:xfrm>
              <a:prstGeom prst="line">
                <a:avLst/>
              </a:prstGeom>
              <a:ln w="254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137" name="Line 29"/>
              <p:cNvSpPr/>
              <p:nvPr/>
            </p:nvSpPr>
            <p:spPr>
              <a:xfrm flipV="1">
                <a:off x="1894" y="3360"/>
                <a:ext cx="95" cy="92"/>
              </a:xfrm>
              <a:prstGeom prst="line">
                <a:avLst/>
              </a:prstGeom>
              <a:ln w="254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138" name="Line 30"/>
              <p:cNvSpPr/>
              <p:nvPr/>
            </p:nvSpPr>
            <p:spPr>
              <a:xfrm flipV="1">
                <a:off x="1969" y="3459"/>
                <a:ext cx="95" cy="93"/>
              </a:xfrm>
              <a:prstGeom prst="line">
                <a:avLst/>
              </a:prstGeom>
              <a:ln w="254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139" name="Line 31"/>
              <p:cNvSpPr/>
              <p:nvPr/>
            </p:nvSpPr>
            <p:spPr>
              <a:xfrm flipV="1">
                <a:off x="2194" y="3648"/>
                <a:ext cx="110" cy="96"/>
              </a:xfrm>
              <a:prstGeom prst="line">
                <a:avLst/>
              </a:prstGeom>
              <a:ln w="1905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140" name="Line 32"/>
              <p:cNvSpPr/>
              <p:nvPr/>
            </p:nvSpPr>
            <p:spPr>
              <a:xfrm flipV="1">
                <a:off x="2284" y="3696"/>
                <a:ext cx="116" cy="96"/>
              </a:xfrm>
              <a:prstGeom prst="line">
                <a:avLst/>
              </a:prstGeom>
              <a:ln w="254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141" name="Line 33"/>
              <p:cNvSpPr/>
              <p:nvPr/>
            </p:nvSpPr>
            <p:spPr>
              <a:xfrm flipV="1">
                <a:off x="2352" y="3744"/>
                <a:ext cx="110" cy="96"/>
              </a:xfrm>
              <a:prstGeom prst="line">
                <a:avLst/>
              </a:prstGeom>
              <a:ln w="254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sm"/>
              </a:ln>
            </p:spPr>
          </p:sp>
          <p:sp>
            <p:nvSpPr>
              <p:cNvPr id="4142" name="Rectangle 34"/>
              <p:cNvSpPr/>
              <p:nvPr/>
            </p:nvSpPr>
            <p:spPr>
              <a:xfrm>
                <a:off x="754" y="2496"/>
                <a:ext cx="268" cy="22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2075" tIns="46038" rIns="92075" bIns="46038">
                <a:spAutoFit/>
              </a:bodyPr>
              <a:p>
                <a:pPr eaLnBrk="0" hangingPunct="0"/>
                <a:r>
                  <a:rPr lang="en-US" altLang="zh-CN" sz="2800" dirty="0">
                    <a:latin typeface="Bookman Old Style" panose="02050604050505020204" pitchFamily="18" charset="0"/>
                  </a:rPr>
                  <a:t>A</a:t>
                </a:r>
                <a:endParaRPr lang="en-US" altLang="zh-CN" sz="28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143" name="Rectangle 35"/>
              <p:cNvSpPr/>
              <p:nvPr/>
            </p:nvSpPr>
            <p:spPr>
              <a:xfrm>
                <a:off x="1536" y="3504"/>
                <a:ext cx="305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2075" tIns="46038" rIns="92075" bIns="46038">
                <a:spAutoFit/>
              </a:bodyPr>
              <a:p>
                <a:pPr eaLnBrk="0" hangingPunct="0"/>
                <a:r>
                  <a:rPr lang="en-US" altLang="zh-CN" sz="3200" dirty="0">
                    <a:solidFill>
                      <a:srgbClr val="006600"/>
                    </a:solidFill>
                    <a:latin typeface="Bookman Old Style" panose="02050604050505020204" pitchFamily="18" charset="0"/>
                  </a:rPr>
                  <a:t>C</a:t>
                </a:r>
                <a:endParaRPr lang="en-US" altLang="zh-CN" sz="3200" dirty="0">
                  <a:solidFill>
                    <a:srgbClr val="006600"/>
                  </a:solidFill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144" name="Rectangle 36"/>
              <p:cNvSpPr/>
              <p:nvPr/>
            </p:nvSpPr>
            <p:spPr>
              <a:xfrm>
                <a:off x="1497" y="2645"/>
                <a:ext cx="305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2075" tIns="46038" rIns="92075" bIns="46038">
                <a:spAutoFit/>
              </a:bodyPr>
              <a:p>
                <a:pPr eaLnBrk="0" hangingPunct="0"/>
                <a:r>
                  <a:rPr lang="en-US" altLang="zh-CN" sz="3200" dirty="0">
                    <a:latin typeface="Bookman Old Style" panose="02050604050505020204" pitchFamily="18" charset="0"/>
                  </a:rPr>
                  <a:t>B</a:t>
                </a:r>
                <a:endParaRPr lang="en-US" altLang="zh-CN" sz="32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145" name="Oval 37"/>
              <p:cNvSpPr/>
              <p:nvPr/>
            </p:nvSpPr>
            <p:spPr>
              <a:xfrm>
                <a:off x="1680" y="3456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46" name="Oval 38"/>
              <p:cNvSpPr/>
              <p:nvPr/>
            </p:nvSpPr>
            <p:spPr>
              <a:xfrm>
                <a:off x="1536" y="3072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47" name="Oval 39"/>
              <p:cNvSpPr/>
              <p:nvPr/>
            </p:nvSpPr>
            <p:spPr>
              <a:xfrm>
                <a:off x="1608" y="3264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48" name="Oval 40"/>
              <p:cNvSpPr/>
              <p:nvPr/>
            </p:nvSpPr>
            <p:spPr>
              <a:xfrm>
                <a:off x="1869" y="3670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49" name="Oval 41"/>
              <p:cNvSpPr/>
              <p:nvPr/>
            </p:nvSpPr>
            <p:spPr>
              <a:xfrm>
                <a:off x="2016" y="3770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50" name="Rectangle 43"/>
              <p:cNvSpPr/>
              <p:nvPr/>
            </p:nvSpPr>
            <p:spPr>
              <a:xfrm>
                <a:off x="1392" y="3168"/>
                <a:ext cx="432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2075" tIns="46038" rIns="92075" bIns="46038">
                <a:spAutoFit/>
              </a:bodyPr>
              <a:p>
                <a:pPr eaLnBrk="0" hangingPunct="0"/>
                <a:r>
                  <a:rPr lang="en-US" altLang="zh-CN" sz="3200" b="1" dirty="0">
                    <a:latin typeface="Bookman Old Style" panose="02050604050505020204" pitchFamily="18" charset="0"/>
                  </a:rPr>
                  <a:t>o</a:t>
                </a:r>
                <a:endParaRPr lang="en-US" altLang="zh-CN" sz="32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151" name="Rectangle 44"/>
              <p:cNvSpPr/>
              <p:nvPr/>
            </p:nvSpPr>
            <p:spPr>
              <a:xfrm>
                <a:off x="1872" y="3072"/>
                <a:ext cx="265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2075" tIns="46038" rIns="92075" bIns="46038">
                <a:spAutoFit/>
              </a:bodyPr>
              <a:p>
                <a:pPr eaLnBrk="0" hangingPunct="0"/>
                <a:r>
                  <a:rPr lang="en-US" altLang="zh-CN" sz="3200" b="1" dirty="0">
                    <a:latin typeface="Bookman Old Style" panose="02050604050505020204" pitchFamily="18" charset="0"/>
                  </a:rPr>
                  <a:t>e</a:t>
                </a:r>
                <a:endParaRPr lang="en-US" altLang="zh-CN" sz="3200" b="1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152" name="Rectangle 45"/>
              <p:cNvSpPr/>
              <p:nvPr/>
            </p:nvSpPr>
            <p:spPr>
              <a:xfrm>
                <a:off x="2112" y="3312"/>
                <a:ext cx="432" cy="2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92075" tIns="46038" rIns="92075" bIns="46038">
                <a:spAutoFit/>
              </a:bodyPr>
              <a:p>
                <a:pPr eaLnBrk="0" hangingPunct="0"/>
                <a:r>
                  <a:rPr lang="en-US" altLang="zh-CN" sz="3200" dirty="0">
                    <a:solidFill>
                      <a:srgbClr val="006600"/>
                    </a:solidFill>
                    <a:latin typeface="Bookman Old Style" panose="02050604050505020204" pitchFamily="18" charset="0"/>
                  </a:rPr>
                  <a:t>D</a:t>
                </a:r>
                <a:endParaRPr lang="en-US" altLang="zh-CN" sz="3200" dirty="0">
                  <a:solidFill>
                    <a:srgbClr val="006600"/>
                  </a:solidFill>
                  <a:latin typeface="Bookman Old Style" panose="02050604050505020204" pitchFamily="18" charset="0"/>
                </a:endParaRPr>
              </a:p>
            </p:txBody>
          </p:sp>
        </p:grpSp>
      </p:grpSp>
      <p:grpSp>
        <p:nvGrpSpPr>
          <p:cNvPr id="7239" name="Group 71"/>
          <p:cNvGrpSpPr/>
          <p:nvPr/>
        </p:nvGrpSpPr>
        <p:grpSpPr>
          <a:xfrm>
            <a:off x="8305800" y="6082665"/>
            <a:ext cx="4467860" cy="3524250"/>
            <a:chOff x="3120" y="2448"/>
            <a:chExt cx="1728" cy="1632"/>
          </a:xfrm>
        </p:grpSpPr>
        <p:sp>
          <p:nvSpPr>
            <p:cNvPr id="4106" name="Line 49"/>
            <p:cNvSpPr/>
            <p:nvPr/>
          </p:nvSpPr>
          <p:spPr>
            <a:xfrm>
              <a:off x="3840" y="2448"/>
              <a:ext cx="0" cy="304"/>
            </a:xfrm>
            <a:prstGeom prst="line">
              <a:avLst/>
            </a:prstGeom>
            <a:ln w="38100" cap="flat" cmpd="sng">
              <a:solidFill>
                <a:srgbClr val="0000FF"/>
              </a:solidFill>
              <a:prstDash val="solid"/>
              <a:headEnd type="none" w="sm" len="sm"/>
              <a:tailEnd type="triangle" w="sm" len="lg"/>
            </a:ln>
          </p:spPr>
        </p:sp>
        <p:grpSp>
          <p:nvGrpSpPr>
            <p:cNvPr id="4107" name="Group 70"/>
            <p:cNvGrpSpPr/>
            <p:nvPr/>
          </p:nvGrpSpPr>
          <p:grpSpPr>
            <a:xfrm>
              <a:off x="3120" y="2545"/>
              <a:ext cx="1728" cy="1535"/>
              <a:chOff x="3120" y="2545"/>
              <a:chExt cx="1728" cy="1535"/>
            </a:xfrm>
          </p:grpSpPr>
          <p:sp>
            <p:nvSpPr>
              <p:cNvPr id="4108" name="Line 47"/>
              <p:cNvSpPr/>
              <p:nvPr/>
            </p:nvSpPr>
            <p:spPr>
              <a:xfrm>
                <a:off x="3840" y="2545"/>
                <a:ext cx="0" cy="1535"/>
              </a:xfrm>
              <a:prstGeom prst="line">
                <a:avLst/>
              </a:prstGeom>
              <a:ln w="38100" cap="flat" cmpd="sng">
                <a:solidFill>
                  <a:srgbClr val="0000FF"/>
                </a:solidFill>
                <a:prstDash val="solid"/>
                <a:headEnd type="none" w="sm" len="sm"/>
                <a:tailEnd type="triangle" w="sm" len="lg"/>
              </a:ln>
            </p:spPr>
          </p:sp>
          <p:sp>
            <p:nvSpPr>
              <p:cNvPr id="4109" name="Line 48"/>
              <p:cNvSpPr/>
              <p:nvPr/>
            </p:nvSpPr>
            <p:spPr>
              <a:xfrm>
                <a:off x="3840" y="2880"/>
                <a:ext cx="288" cy="675"/>
              </a:xfrm>
              <a:prstGeom prst="line">
                <a:avLst/>
              </a:prstGeom>
              <a:ln w="381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lg"/>
              </a:ln>
            </p:spPr>
          </p:sp>
          <p:sp>
            <p:nvSpPr>
              <p:cNvPr id="4110" name="Line 50"/>
              <p:cNvSpPr/>
              <p:nvPr/>
            </p:nvSpPr>
            <p:spPr>
              <a:xfrm flipV="1">
                <a:off x="3840" y="3022"/>
                <a:ext cx="118" cy="48"/>
              </a:xfrm>
              <a:prstGeom prst="line">
                <a:avLst/>
              </a:prstGeom>
              <a:ln w="254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lg"/>
              </a:ln>
            </p:spPr>
          </p:sp>
          <p:sp>
            <p:nvSpPr>
              <p:cNvPr id="4111" name="Line 51"/>
              <p:cNvSpPr/>
              <p:nvPr/>
            </p:nvSpPr>
            <p:spPr>
              <a:xfrm flipV="1">
                <a:off x="3888" y="3117"/>
                <a:ext cx="116" cy="49"/>
              </a:xfrm>
              <a:prstGeom prst="line">
                <a:avLst/>
              </a:prstGeom>
              <a:ln w="254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lg"/>
              </a:ln>
            </p:spPr>
          </p:sp>
          <p:sp>
            <p:nvSpPr>
              <p:cNvPr id="4112" name="Line 52"/>
              <p:cNvSpPr/>
              <p:nvPr/>
            </p:nvSpPr>
            <p:spPr>
              <a:xfrm flipV="1">
                <a:off x="3936" y="3214"/>
                <a:ext cx="118" cy="48"/>
              </a:xfrm>
              <a:prstGeom prst="line">
                <a:avLst/>
              </a:prstGeom>
              <a:ln w="254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lg"/>
              </a:ln>
            </p:spPr>
          </p:sp>
          <p:sp>
            <p:nvSpPr>
              <p:cNvPr id="4113" name="Line 53"/>
              <p:cNvSpPr/>
              <p:nvPr/>
            </p:nvSpPr>
            <p:spPr>
              <a:xfrm flipV="1">
                <a:off x="3984" y="3312"/>
                <a:ext cx="118" cy="47"/>
              </a:xfrm>
              <a:prstGeom prst="line">
                <a:avLst/>
              </a:prstGeom>
              <a:ln w="25400" cap="flat" cmpd="sng">
                <a:solidFill>
                  <a:srgbClr val="0000FF"/>
                </a:solidFill>
                <a:prstDash val="solid"/>
                <a:headEnd type="none" w="sm" len="sm"/>
                <a:tailEnd type="none" w="sm" len="lg"/>
              </a:ln>
            </p:spPr>
          </p:sp>
          <p:grpSp>
            <p:nvGrpSpPr>
              <p:cNvPr id="4114" name="Group 54"/>
              <p:cNvGrpSpPr/>
              <p:nvPr/>
            </p:nvGrpSpPr>
            <p:grpSpPr>
              <a:xfrm>
                <a:off x="4063" y="3552"/>
                <a:ext cx="161" cy="480"/>
                <a:chOff x="4293" y="3552"/>
                <a:chExt cx="161" cy="463"/>
              </a:xfrm>
            </p:grpSpPr>
            <p:sp>
              <p:nvSpPr>
                <p:cNvPr id="4123" name="Line 55"/>
                <p:cNvSpPr/>
                <p:nvPr/>
              </p:nvSpPr>
              <p:spPr>
                <a:xfrm>
                  <a:off x="4368" y="3552"/>
                  <a:ext cx="0" cy="463"/>
                </a:xfrm>
                <a:prstGeom prst="line">
                  <a:avLst/>
                </a:prstGeom>
                <a:ln w="38100" cap="flat" cmpd="sng">
                  <a:solidFill>
                    <a:srgbClr val="0000FF"/>
                  </a:solidFill>
                  <a:prstDash val="solid"/>
                  <a:headEnd type="none" w="sm" len="sm"/>
                  <a:tailEnd type="triangle" w="sm" len="lg"/>
                </a:ln>
              </p:spPr>
            </p:sp>
            <p:sp>
              <p:nvSpPr>
                <p:cNvPr id="4124" name="Line 56"/>
                <p:cNvSpPr/>
                <p:nvPr/>
              </p:nvSpPr>
              <p:spPr>
                <a:xfrm>
                  <a:off x="4293" y="3625"/>
                  <a:ext cx="161" cy="0"/>
                </a:xfrm>
                <a:prstGeom prst="line">
                  <a:avLst/>
                </a:prstGeom>
                <a:ln w="25400" cap="flat" cmpd="sng">
                  <a:solidFill>
                    <a:srgbClr val="0000FF"/>
                  </a:solidFill>
                  <a:prstDash val="solid"/>
                  <a:headEnd type="none" w="sm" len="sm"/>
                  <a:tailEnd type="none" w="sm" len="lg"/>
                </a:ln>
              </p:spPr>
            </p:sp>
            <p:sp>
              <p:nvSpPr>
                <p:cNvPr id="4125" name="Line 57"/>
                <p:cNvSpPr/>
                <p:nvPr/>
              </p:nvSpPr>
              <p:spPr>
                <a:xfrm>
                  <a:off x="4293" y="3709"/>
                  <a:ext cx="161" cy="0"/>
                </a:xfrm>
                <a:prstGeom prst="line">
                  <a:avLst/>
                </a:prstGeom>
                <a:ln w="25400" cap="flat" cmpd="sng">
                  <a:solidFill>
                    <a:srgbClr val="0000FF"/>
                  </a:solidFill>
                  <a:prstDash val="solid"/>
                  <a:headEnd type="none" w="sm" len="sm"/>
                  <a:tailEnd type="none" w="sm" len="lg"/>
                </a:ln>
              </p:spPr>
            </p:sp>
            <p:sp>
              <p:nvSpPr>
                <p:cNvPr id="4126" name="Line 58"/>
                <p:cNvSpPr/>
                <p:nvPr/>
              </p:nvSpPr>
              <p:spPr>
                <a:xfrm>
                  <a:off x="4293" y="3792"/>
                  <a:ext cx="161" cy="0"/>
                </a:xfrm>
                <a:prstGeom prst="line">
                  <a:avLst/>
                </a:prstGeom>
                <a:ln w="25400" cap="flat" cmpd="sng">
                  <a:solidFill>
                    <a:srgbClr val="0000FF"/>
                  </a:solidFill>
                  <a:prstDash val="solid"/>
                  <a:headEnd type="none" w="sm" len="sm"/>
                  <a:tailEnd type="none" w="sm" len="lg"/>
                </a:ln>
              </p:spPr>
            </p:sp>
          </p:grpSp>
          <p:sp>
            <p:nvSpPr>
              <p:cNvPr id="4115" name="Oval 59"/>
              <p:cNvSpPr/>
              <p:nvPr/>
            </p:nvSpPr>
            <p:spPr>
              <a:xfrm>
                <a:off x="3792" y="3120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16" name="Oval 60"/>
              <p:cNvSpPr/>
              <p:nvPr/>
            </p:nvSpPr>
            <p:spPr>
              <a:xfrm>
                <a:off x="3792" y="3264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17" name="Oval 61"/>
              <p:cNvSpPr/>
              <p:nvPr/>
            </p:nvSpPr>
            <p:spPr>
              <a:xfrm>
                <a:off x="3792" y="3408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18" name="Oval 62"/>
              <p:cNvSpPr/>
              <p:nvPr/>
            </p:nvSpPr>
            <p:spPr>
              <a:xfrm>
                <a:off x="3792" y="3600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19" name="Oval 63"/>
              <p:cNvSpPr/>
              <p:nvPr/>
            </p:nvSpPr>
            <p:spPr>
              <a:xfrm>
                <a:off x="3792" y="3744"/>
                <a:ext cx="96" cy="96"/>
              </a:xfrm>
              <a:prstGeom prst="ellipse">
                <a:avLst/>
              </a:prstGeom>
              <a:solidFill>
                <a:srgbClr val="0000FF"/>
              </a:solidFill>
              <a:ln w="9525">
                <a:noFill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0" name="AutoShape 64"/>
              <p:cNvSpPr/>
              <p:nvPr/>
            </p:nvSpPr>
            <p:spPr>
              <a:xfrm flipH="1">
                <a:off x="3120" y="2880"/>
                <a:ext cx="1728" cy="672"/>
              </a:xfrm>
              <a:prstGeom prst="parallelogram">
                <a:avLst>
                  <a:gd name="adj" fmla="val 64272"/>
                </a:avLst>
              </a:prstGeom>
              <a:solidFill>
                <a:srgbClr val="CDFFFF">
                  <a:alpha val="50195"/>
                </a:srgbClr>
              </a:solidFill>
              <a:ln w="12700" cap="flat" cmpd="sng">
                <a:solidFill>
                  <a:srgbClr val="006666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21" name="Rectangle 65"/>
              <p:cNvSpPr/>
              <p:nvPr/>
            </p:nvSpPr>
            <p:spPr>
              <a:xfrm>
                <a:off x="4080" y="3187"/>
                <a:ext cx="249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2075" tIns="46038" rIns="92075" bIns="46038">
                <a:spAutoFit/>
              </a:bodyPr>
              <a:p>
                <a:pPr eaLnBrk="0" hangingPunct="0"/>
                <a:r>
                  <a:rPr lang="en-US" altLang="zh-CN" sz="3200" dirty="0">
                    <a:latin typeface="Bookman Old Style" panose="02050604050505020204" pitchFamily="18" charset="0"/>
                  </a:rPr>
                  <a:t>e</a:t>
                </a:r>
                <a:endParaRPr lang="en-US" altLang="zh-CN" sz="3200" dirty="0">
                  <a:latin typeface="Bookman Old Style" panose="02050604050505020204" pitchFamily="18" charset="0"/>
                </a:endParaRPr>
              </a:p>
            </p:txBody>
          </p:sp>
          <p:sp>
            <p:nvSpPr>
              <p:cNvPr id="4122" name="Rectangle 66"/>
              <p:cNvSpPr/>
              <p:nvPr/>
            </p:nvSpPr>
            <p:spPr>
              <a:xfrm>
                <a:off x="3552" y="3216"/>
                <a:ext cx="259" cy="2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92075" tIns="46038" rIns="92075" bIns="46038">
                <a:spAutoFit/>
              </a:bodyPr>
              <a:p>
                <a:pPr eaLnBrk="0" hangingPunct="0"/>
                <a:r>
                  <a:rPr lang="en-US" altLang="zh-CN" sz="3200" dirty="0">
                    <a:latin typeface="Bookman Old Style" panose="02050604050505020204" pitchFamily="18" charset="0"/>
                  </a:rPr>
                  <a:t>o</a:t>
                </a:r>
                <a:endParaRPr lang="en-US" altLang="zh-CN" sz="3200" dirty="0">
                  <a:latin typeface="Bookman Old Style" panose="020506040505050202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冰洲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石双折射实验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/>
        </p:nvGraphicFramePr>
        <p:xfrm>
          <a:off x="3657600" y="7408545"/>
          <a:ext cx="1524000" cy="137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" imgW="495300" imgH="431800" progId="Equation.3">
                  <p:embed/>
                </p:oleObj>
              </mc:Choice>
              <mc:Fallback>
                <p:oleObj name="" r:id="rId1" imgW="495300" imgH="4318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57600" y="7408545"/>
                        <a:ext cx="1524000" cy="1373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25"/>
          <p:cNvSpPr txBox="1"/>
          <p:nvPr/>
        </p:nvSpPr>
        <p:spPr>
          <a:xfrm>
            <a:off x="2892425" y="2959100"/>
            <a:ext cx="569531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宋体" panose="02010600030101010101" pitchFamily="2" charset="-122"/>
              </a:rPr>
              <a:t>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寻常光线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在晶体中各方向上传播速度相同.</a:t>
            </a:r>
            <a:r>
              <a:rPr lang="zh-CN" altLang="en-US" sz="2800" b="1" dirty="0">
                <a:solidFill>
                  <a:srgbClr val="CC0000"/>
                </a:solidFill>
                <a:latin typeface="宋体" panose="02010600030101010101" pitchFamily="2" charset="-122"/>
              </a:rPr>
              <a:t>    </a:t>
            </a:r>
            <a:endParaRPr lang="zh-CN" altLang="en-US" sz="2800" b="1" dirty="0">
              <a:latin typeface="宋体" panose="02010600030101010101" pitchFamily="2" charset="-122"/>
            </a:endParaRPr>
          </a:p>
        </p:txBody>
      </p:sp>
      <p:grpSp>
        <p:nvGrpSpPr>
          <p:cNvPr id="38" name="Group 26"/>
          <p:cNvGrpSpPr/>
          <p:nvPr/>
        </p:nvGrpSpPr>
        <p:grpSpPr>
          <a:xfrm>
            <a:off x="4038600" y="4076700"/>
            <a:ext cx="3048000" cy="1238250"/>
            <a:chOff x="576" y="1728"/>
            <a:chExt cx="1920" cy="780"/>
          </a:xfrm>
        </p:grpSpPr>
        <p:graphicFrame>
          <p:nvGraphicFramePr>
            <p:cNvPr id="39" name="Object 27"/>
            <p:cNvGraphicFramePr>
              <a:graphicFrameLocks noChangeAspect="1"/>
            </p:cNvGraphicFramePr>
            <p:nvPr/>
          </p:nvGraphicFramePr>
          <p:xfrm>
            <a:off x="576" y="1728"/>
            <a:ext cx="1200" cy="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" name="" r:id="rId3" imgW="635000" imgH="431800" progId="Equation.3">
                    <p:embed/>
                  </p:oleObj>
                </mc:Choice>
                <mc:Fallback>
                  <p:oleObj name="" r:id="rId3" imgW="635000" imgH="431800" progId="Equation.3">
                    <p:embed/>
                    <p:pic>
                      <p:nvPicPr>
                        <p:cNvPr id="0" name="图片 309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76" y="1728"/>
                          <a:ext cx="1200" cy="78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Text Box 28"/>
            <p:cNvSpPr txBox="1"/>
            <p:nvPr/>
          </p:nvSpPr>
          <p:spPr>
            <a:xfrm>
              <a:off x="1728" y="1920"/>
              <a:ext cx="768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solidFill>
                    <a:srgbClr val="1C1C1C"/>
                  </a:solidFill>
                  <a:latin typeface="Times New Roman" panose="02020603050405020304" pitchFamily="18" charset="0"/>
                </a:rPr>
                <a:t>常量</a:t>
              </a:r>
              <a:endParaRPr lang="zh-CN" altLang="en-US" sz="3200" b="1" dirty="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2" name="Rectangle 29"/>
          <p:cNvSpPr/>
          <p:nvPr/>
        </p:nvSpPr>
        <p:spPr>
          <a:xfrm>
            <a:off x="3048000" y="5560695"/>
            <a:ext cx="517271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0" hangingPunct="0"/>
            <a:r>
              <a:rPr lang="zh-CN" altLang="en-US" sz="3200" b="1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非常光线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晶体中各方向上传播速度不同,随方向改变而改变.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3" name="Group 30"/>
          <p:cNvGrpSpPr/>
          <p:nvPr/>
        </p:nvGrpSpPr>
        <p:grpSpPr>
          <a:xfrm>
            <a:off x="5410200" y="7865745"/>
            <a:ext cx="2743200" cy="727075"/>
            <a:chOff x="1968" y="3600"/>
            <a:chExt cx="1728" cy="458"/>
          </a:xfrm>
        </p:grpSpPr>
        <p:sp>
          <p:nvSpPr>
            <p:cNvPr id="44" name="Text Box 31"/>
            <p:cNvSpPr txBox="1"/>
            <p:nvPr/>
          </p:nvSpPr>
          <p:spPr>
            <a:xfrm>
              <a:off x="2244" y="3683"/>
              <a:ext cx="1452" cy="36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3200" b="1" dirty="0">
                  <a:latin typeface="Times New Roman" panose="02020603050405020304" pitchFamily="18" charset="0"/>
                </a:rPr>
                <a:t>为主折射率</a:t>
              </a:r>
              <a:endParaRPr lang="zh-CN" altLang="en-US" sz="32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45" name="Object 32"/>
            <p:cNvGraphicFramePr>
              <a:graphicFrameLocks noChangeAspect="1"/>
            </p:cNvGraphicFramePr>
            <p:nvPr/>
          </p:nvGraphicFramePr>
          <p:xfrm>
            <a:off x="1968" y="3600"/>
            <a:ext cx="320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" name="" r:id="rId5" imgW="165100" imgH="228600" progId="Equation.3">
                    <p:embed/>
                  </p:oleObj>
                </mc:Choice>
                <mc:Fallback>
                  <p:oleObj name="" r:id="rId5" imgW="165100" imgH="228600" progId="Equation.3">
                    <p:embed/>
                    <p:pic>
                      <p:nvPicPr>
                        <p:cNvPr id="0" name="图片 309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68" y="3600"/>
                          <a:ext cx="320" cy="45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2444115"/>
            <a:ext cx="7044055" cy="6533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46" name="Group 51"/>
          <p:cNvGrpSpPr/>
          <p:nvPr>
            <p:custDataLst>
              <p:tags r:id="rId1"/>
            </p:custDataLst>
          </p:nvPr>
        </p:nvGrpSpPr>
        <p:grpSpPr>
          <a:xfrm>
            <a:off x="2286000" y="2552700"/>
            <a:ext cx="5651500" cy="2251075"/>
            <a:chOff x="192" y="480"/>
            <a:chExt cx="3560" cy="1418"/>
          </a:xfrm>
        </p:grpSpPr>
        <p:sp>
          <p:nvSpPr>
            <p:cNvPr id="6174" name="Text Box 3"/>
            <p:cNvSpPr txBox="1"/>
            <p:nvPr>
              <p:custDataLst>
                <p:tags r:id="rId2"/>
              </p:custDataLst>
            </p:nvPr>
          </p:nvSpPr>
          <p:spPr>
            <a:xfrm>
              <a:off x="192" y="480"/>
              <a:ext cx="3560" cy="14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CC0000"/>
                  </a:solidFill>
                  <a:latin typeface="宋体" panose="02010600030101010101" pitchFamily="2" charset="-122"/>
                </a:rPr>
                <a:t>     </a:t>
              </a:r>
              <a:r>
                <a:rPr lang="zh-CN" altLang="en-US" sz="3600" b="1" dirty="0">
                  <a:solidFill>
                    <a:srgbClr val="CC0000"/>
                  </a:solidFill>
                  <a:latin typeface="宋体" panose="02010600030101010101" pitchFamily="2" charset="-122"/>
                </a:rPr>
                <a:t>正晶体：</a:t>
              </a:r>
              <a:r>
                <a:rPr lang="zh-CN" altLang="en-US" sz="36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       的晶体其 </a:t>
              </a:r>
              <a:r>
                <a:rPr lang="en-US" altLang="zh-CN" sz="36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e</a:t>
              </a:r>
              <a:r>
                <a:rPr lang="zh-CN" altLang="en-US" sz="36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光波阵面椭球的长轴与光轴方向平行.</a:t>
              </a:r>
              <a:endParaRPr lang="zh-CN" altLang="en-US" sz="3600" b="1" dirty="0">
                <a:solidFill>
                  <a:srgbClr val="1C1C1C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6175" name="Object 4"/>
            <p:cNvGraphicFramePr>
              <a:graphicFrameLocks noChangeAspect="1"/>
            </p:cNvGraphicFramePr>
            <p:nvPr>
              <p:custDataLst>
                <p:tags r:id="rId3"/>
              </p:custDataLst>
            </p:nvPr>
          </p:nvGraphicFramePr>
          <p:xfrm>
            <a:off x="1968" y="576"/>
            <a:ext cx="912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" r:id="rId4" imgW="1091565" imgH="482600" progId="Equation.3">
                    <p:embed/>
                  </p:oleObj>
                </mc:Choice>
                <mc:Fallback>
                  <p:oleObj name="" r:id="rId4" imgW="1091565" imgH="482600" progId="Equation.3">
                    <p:embed/>
                    <p:pic>
                      <p:nvPicPr>
                        <p:cNvPr id="0" name="图片 309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68" y="576"/>
                          <a:ext cx="912" cy="38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47" name="Group 50"/>
          <p:cNvGrpSpPr/>
          <p:nvPr>
            <p:custDataLst>
              <p:tags r:id="rId6"/>
            </p:custDataLst>
          </p:nvPr>
        </p:nvGrpSpPr>
        <p:grpSpPr>
          <a:xfrm>
            <a:off x="2286000" y="5395913"/>
            <a:ext cx="5781675" cy="2159000"/>
            <a:chOff x="192" y="2352"/>
            <a:chExt cx="3642" cy="1360"/>
          </a:xfrm>
        </p:grpSpPr>
        <p:sp>
          <p:nvSpPr>
            <p:cNvPr id="6172" name="Text Box 8"/>
            <p:cNvSpPr txBox="1"/>
            <p:nvPr>
              <p:custDataLst>
                <p:tags r:id="rId7"/>
              </p:custDataLst>
            </p:nvPr>
          </p:nvSpPr>
          <p:spPr>
            <a:xfrm>
              <a:off x="192" y="2352"/>
              <a:ext cx="3642" cy="13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CC0000"/>
                  </a:solidFill>
                  <a:latin typeface="宋体" panose="02010600030101010101" pitchFamily="2" charset="-122"/>
                </a:rPr>
                <a:t>  </a:t>
              </a:r>
              <a:r>
                <a:rPr lang="en-US" altLang="zh-CN" sz="2800" b="1" dirty="0">
                  <a:solidFill>
                    <a:srgbClr val="CC0000"/>
                  </a:solidFill>
                  <a:latin typeface="宋体" panose="02010600030101010101" pitchFamily="2" charset="-122"/>
                </a:rPr>
                <a:t> </a:t>
              </a:r>
              <a:r>
                <a:rPr lang="zh-CN" altLang="en-US" sz="3600" b="1" dirty="0">
                  <a:solidFill>
                    <a:srgbClr val="CC0000"/>
                  </a:solidFill>
                  <a:latin typeface="宋体" panose="02010600030101010101" pitchFamily="2" charset="-122"/>
                </a:rPr>
                <a:t> 负晶体:</a:t>
              </a:r>
              <a:r>
                <a:rPr lang="zh-CN" altLang="en-US" sz="36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         的晶体,其 </a:t>
              </a:r>
              <a:r>
                <a:rPr lang="en-US" altLang="zh-CN" sz="40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e </a:t>
              </a:r>
              <a:r>
                <a:rPr lang="zh-CN" altLang="en-US" sz="3600" b="1" dirty="0">
                  <a:solidFill>
                    <a:srgbClr val="1C1C1C"/>
                  </a:solidFill>
                  <a:latin typeface="宋体" panose="02010600030101010101" pitchFamily="2" charset="-122"/>
                </a:rPr>
                <a:t>光波阵面椭球的短轴与光轴方向平行.</a:t>
              </a:r>
              <a:endParaRPr lang="zh-CN" altLang="en-US" sz="3600" b="1" dirty="0">
                <a:solidFill>
                  <a:srgbClr val="1C1C1C"/>
                </a:solidFill>
                <a:latin typeface="宋体" panose="02010600030101010101" pitchFamily="2" charset="-122"/>
              </a:endParaRPr>
            </a:p>
          </p:txBody>
        </p:sp>
        <p:graphicFrame>
          <p:nvGraphicFramePr>
            <p:cNvPr id="6173" name="Object 9"/>
            <p:cNvGraphicFramePr>
              <a:graphicFrameLocks noChangeAspect="1"/>
            </p:cNvGraphicFramePr>
            <p:nvPr>
              <p:custDataLst>
                <p:tags r:id="rId8"/>
              </p:custDataLst>
            </p:nvPr>
          </p:nvGraphicFramePr>
          <p:xfrm>
            <a:off x="1920" y="2385"/>
            <a:ext cx="960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" r:id="rId9" imgW="965200" imgH="431800" progId="Equation.3">
                    <p:embed/>
                  </p:oleObj>
                </mc:Choice>
                <mc:Fallback>
                  <p:oleObj name="" r:id="rId9" imgW="965200" imgH="431800" progId="Equation.3">
                    <p:embed/>
                    <p:pic>
                      <p:nvPicPr>
                        <p:cNvPr id="0" name="图片 309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920" y="2385"/>
                          <a:ext cx="960" cy="4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6400" y="1028700"/>
            <a:ext cx="5480050" cy="8347710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冰洲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石双折射实验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布儒斯特反射实验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5" descr="http://www.kszyxx.net.cn/kexue/kexue-2/zutiweb/zu30/010/xj154.jpg"/>
          <p:cNvPicPr>
            <a:picLocks noChangeAspect="1" noChangeArrowheads="1"/>
          </p:cNvPicPr>
          <p:nvPr/>
        </p:nvPicPr>
        <p:blipFill>
          <a:blip r:embed="rId1" cstate="email"/>
          <a:srcRect/>
          <a:stretch>
            <a:fillRect/>
          </a:stretch>
        </p:blipFill>
        <p:spPr bwMode="auto">
          <a:xfrm>
            <a:off x="2133600" y="2247900"/>
            <a:ext cx="3359150" cy="404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371600" y="6591300"/>
            <a:ext cx="9234805" cy="6781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ACAFF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菲涅耳公式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CACAFF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3600" y="5876925"/>
            <a:ext cx="2889250" cy="652145"/>
          </a:xfrm>
          <a:prstGeom prst="rect">
            <a:avLst/>
          </a:prstGeom>
          <a:solidFill>
            <a:srgbClr val="00007D">
              <a:lumMod val="20000"/>
              <a:lumOff val="80000"/>
              <a:alpha val="33000"/>
            </a:srgbClr>
          </a:solidFill>
        </p:spPr>
        <p:txBody>
          <a:bodyPr wrap="none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ACAFF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Augustin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ACAFF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Jean Fresnel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ACAFF">
                  <a:lumMod val="2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ACAFF">
                    <a:lumMod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(1788–1827)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ACAFF">
                  <a:lumMod val="2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4" descr="https://ss2.baidu.com/-vo3dSag_xI4khGko9WTAnF6hhy/baike/s=220/sign=61ca0268c8ef7609380b9e9d1edca301/48540923dd54564eff66e2ccb0de9c82d0584fc7.jp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1266825" y="7277100"/>
            <a:ext cx="663448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gimg2.baidu.com/image_search/src=http%3A%2F%2Fwww.masters.tw%2Fwp-content%2Fuploads%2F2019%2F05%2Fbrewsters_angle1.jpg&amp;refer=http%3A%2F%2Fwww.masters.tw&amp;app=2002&amp;size=f9999,10000&amp;q=a80&amp;n=0&amp;g=0n&amp;fmt=jpeg?sec=1628722773&amp;t=8dd61b5b19dd5803871c830d53b36bdf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248400" y="2703830"/>
            <a:ext cx="432943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gimg2.baidu.com/image_search/src=http%3A%2F%2Fpic4.zhimg.com%2F50%2F1d93fe92092289f0e2f8b098a77fc53f_hd.jpg&amp;refer=http%3A%2F%2Fpic4.zhimg.com&amp;app=2002&amp;size=f9999,10000&amp;q=a80&amp;n=0&amp;g=0n&amp;fmt=jpeg?sec=1628722864&amp;t=3399421a15969630c300d27d273cd258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0439400" y="2324100"/>
            <a:ext cx="595503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s2.baidu.com/-vo3dSag_xI4khGko9WTAnF6hhy/baike/s=220/sign=61ca0268c8ef7609380b9e9d1edca301/48540923dd54564eff66e2ccb0de9c82d0584fc7.jp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 bwMode="auto">
          <a:xfrm>
            <a:off x="9448800" y="7353300"/>
            <a:ext cx="663448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</a:t>
            </a:r>
            <a:r>
              <a:rPr lang="zh-CN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布儒斯特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3162300"/>
            <a:ext cx="5338445" cy="5821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2324100"/>
            <a:ext cx="7129780" cy="154749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296400" y="3959860"/>
            <a:ext cx="9144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olidFill>
                  <a:srgbClr val="3335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反射光中只有垂直于入射</a:t>
            </a:r>
            <a:r>
              <a:rPr lang="zh-CN" altLang="en-US" sz="3200" b="1">
                <a:solidFill>
                  <a:srgbClr val="3335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面振动</a:t>
            </a:r>
            <a:r>
              <a:rPr lang="en-US" altLang="zh-CN" sz="3200" b="1">
                <a:solidFill>
                  <a:srgbClr val="3335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---</a:t>
            </a:r>
            <a:r>
              <a:rPr lang="zh-CN" altLang="en-US" sz="3200" b="1">
                <a:solidFill>
                  <a:srgbClr val="3335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线偏振光</a:t>
            </a:r>
            <a:endParaRPr lang="zh-CN" altLang="en-US" sz="3200" b="1">
              <a:solidFill>
                <a:srgbClr val="3335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669280"/>
            <a:ext cx="4485640" cy="206057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296400" y="7729855"/>
            <a:ext cx="9144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>
                <a:solidFill>
                  <a:srgbClr val="3335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反射光为完全偏振光，</a:t>
            </a:r>
            <a:endParaRPr lang="zh-CN" altLang="en-US" sz="3200" b="1">
              <a:solidFill>
                <a:srgbClr val="3335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3200" b="1">
                <a:solidFill>
                  <a:srgbClr val="3335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且振动面垂直入射面折射光为部分偏振光。</a:t>
            </a:r>
            <a:endParaRPr lang="zh-CN" altLang="en-US" sz="3200" b="1">
              <a:solidFill>
                <a:srgbClr val="3335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20200" y="4914900"/>
            <a:ext cx="9144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800" b="1">
                <a:solidFill>
                  <a:srgbClr val="3335D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布儒斯特定律：</a:t>
            </a:r>
            <a:endParaRPr lang="zh-CN" altLang="en-US" sz="4800" b="1" dirty="0">
              <a:solidFill>
                <a:srgbClr val="3335D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-774"/>
            <a:ext cx="18288953" cy="5928258"/>
            <a:chOff x="0" y="223"/>
            <a:chExt cx="19201" cy="5916"/>
          </a:xfrm>
        </p:grpSpPr>
        <p:sp>
          <p:nvSpPr>
            <p:cNvPr id="19" name="王小婷2"/>
            <p:cNvSpPr/>
            <p:nvPr/>
          </p:nvSpPr>
          <p:spPr>
            <a:xfrm>
              <a:off x="0" y="509"/>
              <a:ext cx="19199" cy="5630"/>
            </a:xfrm>
            <a:custGeom>
              <a:avLst/>
              <a:gdLst>
                <a:gd name="connsiteX0" fmla="*/ 0 w 12192000"/>
                <a:gd name="connsiteY0" fmla="*/ 0 h 3609069"/>
                <a:gd name="connsiteX1" fmla="*/ 12192000 w 12192000"/>
                <a:gd name="connsiteY1" fmla="*/ 0 h 3609069"/>
                <a:gd name="connsiteX2" fmla="*/ 12192000 w 12192000"/>
                <a:gd name="connsiteY2" fmla="*/ 2810142 h 3609069"/>
                <a:gd name="connsiteX3" fmla="*/ 11775064 w 12192000"/>
                <a:gd name="connsiteY3" fmla="*/ 2947806 h 3609069"/>
                <a:gd name="connsiteX4" fmla="*/ 6096000 w 12192000"/>
                <a:gd name="connsiteY4" fmla="*/ 3609069 h 3609069"/>
                <a:gd name="connsiteX5" fmla="*/ 416937 w 12192000"/>
                <a:gd name="connsiteY5" fmla="*/ 2947806 h 3609069"/>
                <a:gd name="connsiteX6" fmla="*/ 0 w 12192000"/>
                <a:gd name="connsiteY6" fmla="*/ 2810142 h 360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609069">
                  <a:moveTo>
                    <a:pt x="0" y="0"/>
                  </a:moveTo>
                  <a:lnTo>
                    <a:pt x="12192000" y="0"/>
                  </a:lnTo>
                  <a:lnTo>
                    <a:pt x="12192000" y="2810142"/>
                  </a:lnTo>
                  <a:lnTo>
                    <a:pt x="11775064" y="2947806"/>
                  </a:lnTo>
                  <a:cubicBezTo>
                    <a:pt x="10425195" y="3351656"/>
                    <a:pt x="8382350" y="3609069"/>
                    <a:pt x="6096000" y="3609069"/>
                  </a:cubicBezTo>
                  <a:cubicBezTo>
                    <a:pt x="3809650" y="3609069"/>
                    <a:pt x="1766805" y="3351656"/>
                    <a:pt x="416937" y="2947806"/>
                  </a:cubicBezTo>
                  <a:lnTo>
                    <a:pt x="0" y="2810142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77800" dist="38100" dir="5400000" algn="t" rotWithShape="0">
                <a:schemeClr val="accent1">
                  <a:lumMod val="75000"/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latin typeface="兰米宋体" panose="02000503000000000000" charset="-122"/>
                <a:ea typeface="兰米宋体" panose="02000503000000000000" charset="-122"/>
              </a:endParaRPr>
            </a:p>
          </p:txBody>
        </p:sp>
        <p:pic>
          <p:nvPicPr>
            <p:cNvPr id="3" name="图片 2" descr="53884af1b62f94fad305381103dd6b7d"/>
            <p:cNvPicPr>
              <a:picLocks noChangeAspect="1"/>
            </p:cNvPicPr>
            <p:nvPr/>
          </p:nvPicPr>
          <p:blipFill>
            <a:blip r:embed="rId1"/>
            <a:srcRect t="24927" b="55418"/>
            <a:stretch>
              <a:fillRect/>
            </a:stretch>
          </p:blipFill>
          <p:spPr>
            <a:xfrm>
              <a:off x="1" y="223"/>
              <a:ext cx="19199" cy="566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99" h="5869">
                  <a:moveTo>
                    <a:pt x="0" y="0"/>
                  </a:moveTo>
                  <a:lnTo>
                    <a:pt x="19199" y="0"/>
                  </a:lnTo>
                  <a:lnTo>
                    <a:pt x="19199" y="4622"/>
                  </a:lnTo>
                  <a:lnTo>
                    <a:pt x="18688" y="4794"/>
                  </a:lnTo>
                  <a:cubicBezTo>
                    <a:pt x="16529" y="5450"/>
                    <a:pt x="13262" y="5869"/>
                    <a:pt x="9606" y="5869"/>
                  </a:cubicBezTo>
                  <a:cubicBezTo>
                    <a:pt x="5950" y="5869"/>
                    <a:pt x="2683" y="5450"/>
                    <a:pt x="524" y="4794"/>
                  </a:cubicBezTo>
                  <a:lnTo>
                    <a:pt x="0" y="4618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6" name="王小婷5"/>
            <p:cNvSpPr/>
            <p:nvPr/>
          </p:nvSpPr>
          <p:spPr>
            <a:xfrm>
              <a:off x="1" y="238"/>
              <a:ext cx="19200" cy="5645"/>
            </a:xfrm>
            <a:custGeom>
              <a:avLst/>
              <a:gdLst>
                <a:gd name="connsiteX0" fmla="*/ 0 w 12192000"/>
                <a:gd name="connsiteY0" fmla="*/ 0 h 3609069"/>
                <a:gd name="connsiteX1" fmla="*/ 12192000 w 12192000"/>
                <a:gd name="connsiteY1" fmla="*/ 0 h 3609069"/>
                <a:gd name="connsiteX2" fmla="*/ 12192000 w 12192000"/>
                <a:gd name="connsiteY2" fmla="*/ 2810142 h 3609069"/>
                <a:gd name="connsiteX3" fmla="*/ 11775064 w 12192000"/>
                <a:gd name="connsiteY3" fmla="*/ 2947806 h 3609069"/>
                <a:gd name="connsiteX4" fmla="*/ 6096000 w 12192000"/>
                <a:gd name="connsiteY4" fmla="*/ 3609069 h 3609069"/>
                <a:gd name="connsiteX5" fmla="*/ 416937 w 12192000"/>
                <a:gd name="connsiteY5" fmla="*/ 2947806 h 3609069"/>
                <a:gd name="connsiteX6" fmla="*/ 0 w 12192000"/>
                <a:gd name="connsiteY6" fmla="*/ 2810142 h 360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609069">
                  <a:moveTo>
                    <a:pt x="0" y="0"/>
                  </a:moveTo>
                  <a:lnTo>
                    <a:pt x="12192000" y="0"/>
                  </a:lnTo>
                  <a:lnTo>
                    <a:pt x="12192000" y="2810142"/>
                  </a:lnTo>
                  <a:lnTo>
                    <a:pt x="11775064" y="2947806"/>
                  </a:lnTo>
                  <a:cubicBezTo>
                    <a:pt x="10425195" y="3351656"/>
                    <a:pt x="8382350" y="3609069"/>
                    <a:pt x="6096000" y="3609069"/>
                  </a:cubicBezTo>
                  <a:cubicBezTo>
                    <a:pt x="3809650" y="3609069"/>
                    <a:pt x="1766805" y="3351656"/>
                    <a:pt x="416937" y="2947806"/>
                  </a:cubicBezTo>
                  <a:lnTo>
                    <a:pt x="0" y="2810142"/>
                  </a:lnTo>
                  <a:close/>
                </a:path>
              </a:pathLst>
            </a:custGeom>
            <a:gradFill flip="none" rotWithShape="1">
              <a:gsLst>
                <a:gs pos="50000">
                  <a:schemeClr val="accent1">
                    <a:lumMod val="60000"/>
                    <a:lumOff val="40000"/>
                    <a:alpha val="59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700" dirty="0">
                <a:latin typeface="兰米宋体" panose="02000503000000000000" charset="-122"/>
                <a:ea typeface="兰米宋体" panose="02000503000000000000" charset="-122"/>
              </a:endParaRPr>
            </a:p>
          </p:txBody>
        </p:sp>
        <p:grpSp>
          <p:nvGrpSpPr>
            <p:cNvPr id="7" name="王小婷6"/>
            <p:cNvGrpSpPr/>
            <p:nvPr/>
          </p:nvGrpSpPr>
          <p:grpSpPr>
            <a:xfrm>
              <a:off x="4402" y="2682"/>
              <a:ext cx="10325" cy="2648"/>
              <a:chOff x="2795061" y="1702899"/>
              <a:chExt cx="6556157" cy="168143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2795061" y="1702899"/>
                <a:ext cx="6556157" cy="1503144"/>
                <a:chOff x="2795061" y="1860282"/>
                <a:chExt cx="6556157" cy="1503144"/>
              </a:xfrm>
            </p:grpSpPr>
            <p:sp>
              <p:nvSpPr>
                <p:cNvPr id="23" name="王小婷6-2"/>
                <p:cNvSpPr txBox="1"/>
                <p:nvPr/>
              </p:nvSpPr>
              <p:spPr>
                <a:xfrm>
                  <a:off x="4868971" y="1860282"/>
                  <a:ext cx="2607154" cy="15031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>
                  <a:defPPr>
                    <a:defRPr lang="zh-CN"/>
                  </a:defPPr>
                  <a:lvl1pPr>
                    <a:defRPr sz="3200" spc="300">
                      <a:gradFill>
                        <a:gsLst>
                          <a:gs pos="0">
                            <a:schemeClr val="bg1"/>
                          </a:gs>
                          <a:gs pos="100000">
                            <a:schemeClr val="accent4"/>
                          </a:gs>
                        </a:gsLst>
                        <a:lin ang="2700000" scaled="0"/>
                      </a:gradFill>
                      <a:latin typeface="+mj-ea"/>
                      <a:ea typeface="+mj-ea"/>
                    </a:defRPr>
                  </a:lvl1pPr>
                </a:lstStyle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4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>
                        <a:outerShdw blurRad="50800" dist="38100" dir="5400000" algn="t" rotWithShape="0">
                          <a:schemeClr val="accent1">
                            <a:lumMod val="50000"/>
                            <a:alpha val="40000"/>
                          </a:schemeClr>
                        </a:outerShdw>
                      </a:effectLst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Crunch ExtraBold" charset="0"/>
                      <a:sym typeface="方正风雅宋简体" panose="02000000000000000000" charset="-122"/>
                    </a:rPr>
                    <a:t>目录</a:t>
                  </a:r>
                  <a:endParaRPr kumimoji="0" lang="zh-CN" altLang="en-US" sz="1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schemeClr val="accent1">
                          <a:lumMod val="50000"/>
                          <a:alpha val="40000"/>
                        </a:schemeClr>
                      </a:outerShdw>
                    </a:effectLst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runch ExtraBold" charset="0"/>
                    <a:sym typeface="方正风雅宋简体" panose="02000000000000000000" charset="-122"/>
                  </a:endParaRPr>
                </a:p>
              </p:txBody>
            </p:sp>
            <p:cxnSp>
              <p:nvCxnSpPr>
                <p:cNvPr id="38" name="王小婷6-3"/>
                <p:cNvCxnSpPr/>
                <p:nvPr/>
              </p:nvCxnSpPr>
              <p:spPr>
                <a:xfrm flipH="1">
                  <a:off x="2795061" y="2543356"/>
                  <a:ext cx="1827662" cy="0"/>
                </a:xfrm>
                <a:prstGeom prst="line">
                  <a:avLst/>
                </a:prstGeom>
                <a:ln w="1905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王小婷6-5"/>
                <p:cNvCxnSpPr/>
                <p:nvPr/>
              </p:nvCxnSpPr>
              <p:spPr>
                <a:xfrm flipH="1">
                  <a:off x="7553133" y="2536608"/>
                  <a:ext cx="1798085" cy="0"/>
                </a:xfrm>
                <a:prstGeom prst="line">
                  <a:avLst/>
                </a:prstGeom>
                <a:ln w="19050">
                  <a:gradFill>
                    <a:gsLst>
                      <a:gs pos="0">
                        <a:schemeClr val="bg1">
                          <a:alpha val="0"/>
                        </a:schemeClr>
                      </a:gs>
                      <a:gs pos="100000">
                        <a:schemeClr val="bg1"/>
                      </a:gs>
                    </a:gsLst>
                    <a:lin ang="0" scaled="0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王小婷6-1"/>
              <p:cNvSpPr txBox="1"/>
              <p:nvPr/>
            </p:nvSpPr>
            <p:spPr>
              <a:xfrm>
                <a:off x="4973578" y="3091766"/>
                <a:ext cx="2182068" cy="292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>
                  <a:defRPr sz="3200" spc="300">
                    <a:gradFill>
                      <a:gsLst>
                        <a:gs pos="0">
                          <a:schemeClr val="bg1"/>
                        </a:gs>
                        <a:gs pos="100000">
                          <a:schemeClr val="accent4"/>
                        </a:gs>
                      </a:gsLst>
                      <a:lin ang="2700000" scaled="0"/>
                    </a:gradFill>
                    <a:latin typeface="+mj-ea"/>
                    <a:ea typeface="+mj-ea"/>
                  </a:defRPr>
                </a:lvl1pPr>
              </a:lstStyle>
              <a:p>
                <a:pPr marL="0" marR="0" lvl="0" indent="0" algn="di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42000"/>
                      </a:schemeClr>
                    </a:solidFill>
                    <a:uLnTx/>
                    <a:uFillTx/>
                    <a:latin typeface="兰米宋体" panose="02000503000000000000" charset="-122"/>
                    <a:ea typeface="兰米宋体" panose="02000503000000000000" charset="-122"/>
                    <a:cs typeface="Retro Cute" charset="0"/>
                  </a:rPr>
                  <a:t>CONTENTS</a:t>
                </a:r>
                <a:endParaRPr kumimoji="0" lang="en-US" altLang="zh-CN" sz="3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alpha val="42000"/>
                    </a:schemeClr>
                  </a:solidFill>
                  <a:uLnTx/>
                  <a:uFillTx/>
                  <a:latin typeface="兰米宋体" panose="02000503000000000000" charset="-122"/>
                  <a:ea typeface="兰米宋体" panose="02000503000000000000" charset="-122"/>
                  <a:cs typeface="Retro Cute" charset="0"/>
                </a:endParaRPr>
              </a:p>
            </p:txBody>
          </p:sp>
        </p:grpSp>
      </p:grpSp>
      <p:sp>
        <p:nvSpPr>
          <p:cNvPr id="22" name="王小婷10-1"/>
          <p:cNvSpPr txBox="1"/>
          <p:nvPr/>
        </p:nvSpPr>
        <p:spPr>
          <a:xfrm>
            <a:off x="11214735" y="8898255"/>
            <a:ext cx="4425315" cy="55372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zh-CN" altLang="en-US" sz="360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风雅宋简体" panose="02000000000000000000" charset="-122"/>
              </a:rPr>
              <a:t>进阶研究</a:t>
            </a:r>
            <a:r>
              <a:rPr kumimoji="0" lang="zh-CN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风雅宋简体" panose="02000000000000000000" charset="-122"/>
              </a:rPr>
              <a:t> 精深学习</a:t>
            </a:r>
            <a:endParaRPr kumimoji="0" lang="zh-CN" altLang="en-US" sz="36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风雅宋简体" panose="02000000000000000000" charset="-122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11940540" y="5806440"/>
            <a:ext cx="144780" cy="7624763"/>
          </a:xfrm>
          <a:prstGeom prst="rect">
            <a:avLst/>
          </a:prstGeom>
          <a:gradFill>
            <a:gsLst>
              <a:gs pos="50000">
                <a:schemeClr val="accent2"/>
              </a:gs>
              <a:gs pos="0">
                <a:schemeClr val="accent2">
                  <a:lumMod val="25000"/>
                  <a:lumOff val="75000"/>
                </a:schemeClr>
              </a:gs>
              <a:gs pos="100000">
                <a:schemeClr val="accent2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25" name="矩形 24"/>
          <p:cNvSpPr/>
          <p:nvPr/>
        </p:nvSpPr>
        <p:spPr>
          <a:xfrm rot="5400000">
            <a:off x="14711363" y="6660833"/>
            <a:ext cx="168593" cy="6420803"/>
          </a:xfrm>
          <a:prstGeom prst="rect">
            <a:avLst/>
          </a:prstGeom>
          <a:gradFill>
            <a:gsLst>
              <a:gs pos="50000">
                <a:schemeClr val="accent1"/>
              </a:gs>
              <a:gs pos="0">
                <a:schemeClr val="accent1">
                  <a:lumMod val="25000"/>
                  <a:lumOff val="75000"/>
                </a:schemeClr>
              </a:gs>
              <a:gs pos="10000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grpSp>
        <p:nvGrpSpPr>
          <p:cNvPr id="35" name="组合 34"/>
          <p:cNvGrpSpPr/>
          <p:nvPr/>
        </p:nvGrpSpPr>
        <p:grpSpPr>
          <a:xfrm>
            <a:off x="365125" y="7421245"/>
            <a:ext cx="12917805" cy="837248"/>
            <a:chOff x="63" y="7292"/>
            <a:chExt cx="13562" cy="879"/>
          </a:xfrm>
        </p:grpSpPr>
        <p:sp>
          <p:nvSpPr>
            <p:cNvPr id="31" name="文本框 30"/>
            <p:cNvSpPr txBox="1"/>
            <p:nvPr/>
          </p:nvSpPr>
          <p:spPr>
            <a:xfrm>
              <a:off x="9919" y="7300"/>
              <a:ext cx="3706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runch ExtraBold" charset="0"/>
                  <a:sym typeface="+mn-ea"/>
                </a:rPr>
                <a:t>实验现象</a:t>
              </a:r>
              <a:endParaRPr lang="zh-CN" altLang="en-US" sz="4800" b="1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runch ExtraBold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009" y="7292"/>
              <a:ext cx="5609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runch ExtraBold" charset="0"/>
                  <a:sym typeface="+mn-ea"/>
                </a:rPr>
                <a:t>实验目的及</a:t>
              </a:r>
              <a:r>
                <a:rPr lang="zh-CN" altLang="en-US" sz="4800" b="1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runch ExtraBold" charset="0"/>
                  <a:sym typeface="+mn-ea"/>
                </a:rPr>
                <a:t>步骤</a:t>
              </a:r>
              <a:endParaRPr lang="zh-CN" altLang="en-US" sz="4800" b="1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runch ExtraBold" charset="0"/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3" y="7292"/>
              <a:ext cx="3706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runch ExtraBold" charset="0"/>
                  <a:sym typeface="+mn-ea"/>
                </a:rPr>
                <a:t>历史缘由</a:t>
              </a:r>
              <a:endParaRPr lang="zh-CN" altLang="en-US" sz="4800" b="1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runch ExtraBold" charset="0"/>
              </a:endParaRPr>
            </a:p>
          </p:txBody>
        </p:sp>
      </p:grpSp>
      <p:sp>
        <p:nvSpPr>
          <p:cNvPr id="47" name="王小婷10-2"/>
          <p:cNvSpPr txBox="1"/>
          <p:nvPr>
            <p:custDataLst>
              <p:tags r:id="rId2"/>
            </p:custDataLst>
          </p:nvPr>
        </p:nvSpPr>
        <p:spPr>
          <a:xfrm>
            <a:off x="1708647" y="6591088"/>
            <a:ext cx="843329" cy="830354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 w="12700" cap="flat" cmpd="sng" algn="ctr">
            <a:solidFill>
              <a:schemeClr val="accent1">
                <a:lumMod val="75000"/>
                <a:alpha val="100000"/>
              </a:schemeClr>
            </a:solidFill>
            <a:prstDash val="solid"/>
            <a:miter lim="800000"/>
          </a:ln>
          <a:effectLst>
            <a:outerShdw blurRad="368300" dist="139700" dir="2700000" algn="tl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2400">
                <a:effectLst>
                  <a:outerShdw blurRad="50800" dist="38100" dir="5400000" algn="t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b="1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兰米宋体" panose="02000503000000000000" charset="-122"/>
                <a:ea typeface="兰米宋体" panose="02000503000000000000" charset="-122"/>
                <a:cs typeface="Crunch ExtraBold" charset="0"/>
              </a:rPr>
              <a:t>01</a:t>
            </a:r>
            <a:endParaRPr lang="zh-CN" altLang="en-US" sz="3600" b="1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兰米宋体" panose="02000503000000000000" charset="-122"/>
              <a:ea typeface="兰米宋体" panose="02000503000000000000" charset="-122"/>
              <a:cs typeface="Crunch ExtraBold" charset="0"/>
            </a:endParaRPr>
          </a:p>
        </p:txBody>
      </p:sp>
      <p:sp>
        <p:nvSpPr>
          <p:cNvPr id="49" name="王小婷10-2"/>
          <p:cNvSpPr txBox="1"/>
          <p:nvPr>
            <p:custDataLst>
              <p:tags r:id="rId3"/>
            </p:custDataLst>
          </p:nvPr>
        </p:nvSpPr>
        <p:spPr>
          <a:xfrm>
            <a:off x="15380514" y="6590453"/>
            <a:ext cx="843329" cy="830354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 w="12700" cap="flat" cmpd="sng" algn="ctr">
            <a:solidFill>
              <a:schemeClr val="accent1">
                <a:lumMod val="75000"/>
                <a:alpha val="100000"/>
              </a:schemeClr>
            </a:solidFill>
            <a:prstDash val="solid"/>
            <a:miter lim="800000"/>
          </a:ln>
          <a:effectLst>
            <a:outerShdw blurRad="368300" dist="139700" dir="2700000" algn="tl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2400">
                <a:effectLst>
                  <a:outerShdw blurRad="50800" dist="38100" dir="5400000" algn="t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b="1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兰米宋体" panose="02000503000000000000" charset="-122"/>
                <a:ea typeface="兰米宋体" panose="02000503000000000000" charset="-122"/>
                <a:cs typeface="Crunch ExtraBold" charset="0"/>
              </a:rPr>
              <a:t>0</a:t>
            </a:r>
            <a:r>
              <a:rPr lang="en-US" altLang="zh-CN" sz="3600" b="1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兰米宋体" panose="02000503000000000000" charset="-122"/>
                <a:ea typeface="兰米宋体" panose="02000503000000000000" charset="-122"/>
                <a:cs typeface="Crunch ExtraBold" charset="0"/>
              </a:rPr>
              <a:t>4</a:t>
            </a:r>
            <a:endParaRPr lang="en-US" altLang="zh-CN" sz="3600" b="1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兰米宋体" panose="02000503000000000000" charset="-122"/>
              <a:ea typeface="兰米宋体" panose="02000503000000000000" charset="-122"/>
              <a:cs typeface="Crunch ExtraBold" charset="0"/>
            </a:endParaRPr>
          </a:p>
        </p:txBody>
      </p:sp>
      <p:sp>
        <p:nvSpPr>
          <p:cNvPr id="50" name="王小婷10-2"/>
          <p:cNvSpPr txBox="1"/>
          <p:nvPr>
            <p:custDataLst>
              <p:tags r:id="rId4"/>
            </p:custDataLst>
          </p:nvPr>
        </p:nvSpPr>
        <p:spPr>
          <a:xfrm>
            <a:off x="11048862" y="6592358"/>
            <a:ext cx="843329" cy="830354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 w="12700" cap="flat" cmpd="sng" algn="ctr">
            <a:solidFill>
              <a:schemeClr val="accent1">
                <a:lumMod val="75000"/>
                <a:alpha val="100000"/>
              </a:schemeClr>
            </a:solidFill>
            <a:prstDash val="solid"/>
            <a:miter lim="800000"/>
          </a:ln>
          <a:effectLst>
            <a:outerShdw blurRad="368300" dist="139700" dir="2700000" algn="tl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2400">
                <a:effectLst>
                  <a:outerShdw blurRad="50800" dist="38100" dir="5400000" algn="t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b="1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兰米宋体" panose="02000503000000000000" charset="-122"/>
                <a:ea typeface="兰米宋体" panose="02000503000000000000" charset="-122"/>
                <a:cs typeface="Crunch ExtraBold" charset="0"/>
              </a:rPr>
              <a:t>0</a:t>
            </a:r>
            <a:r>
              <a:rPr lang="en-US" altLang="zh-CN" sz="3600" b="1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兰米宋体" panose="02000503000000000000" charset="-122"/>
                <a:ea typeface="兰米宋体" panose="02000503000000000000" charset="-122"/>
                <a:cs typeface="Crunch ExtraBold" charset="0"/>
              </a:rPr>
              <a:t>3</a:t>
            </a:r>
            <a:endParaRPr lang="en-US" altLang="zh-CN" sz="3600" b="1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兰米宋体" panose="02000503000000000000" charset="-122"/>
              <a:ea typeface="兰米宋体" panose="02000503000000000000" charset="-122"/>
              <a:cs typeface="Crunch ExtraBold" charset="0"/>
            </a:endParaRPr>
          </a:p>
        </p:txBody>
      </p:sp>
      <p:sp>
        <p:nvSpPr>
          <p:cNvPr id="53" name="王小婷10-2"/>
          <p:cNvSpPr txBox="1"/>
          <p:nvPr>
            <p:custDataLst>
              <p:tags r:id="rId5"/>
            </p:custDataLst>
          </p:nvPr>
        </p:nvSpPr>
        <p:spPr>
          <a:xfrm>
            <a:off x="6400662" y="6589818"/>
            <a:ext cx="843329" cy="830354"/>
          </a:xfrm>
          <a:prstGeom prst="ellipse">
            <a:avLst/>
          </a:prstGeom>
          <a:solidFill>
            <a:schemeClr val="accent1">
              <a:lumMod val="75000"/>
              <a:alpha val="100000"/>
            </a:schemeClr>
          </a:solidFill>
          <a:ln w="12700" cap="flat" cmpd="sng" algn="ctr">
            <a:solidFill>
              <a:schemeClr val="accent1">
                <a:lumMod val="75000"/>
                <a:alpha val="100000"/>
              </a:schemeClr>
            </a:solidFill>
            <a:prstDash val="solid"/>
            <a:miter lim="800000"/>
          </a:ln>
          <a:effectLst>
            <a:outerShdw blurRad="368300" dist="139700" dir="2700000" algn="tl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algn="ctr">
              <a:defRPr sz="2400">
                <a:effectLst>
                  <a:outerShdw blurRad="50800" dist="38100" dir="5400000" algn="t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b="1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兰米宋体" panose="02000503000000000000" charset="-122"/>
                <a:ea typeface="兰米宋体" panose="02000503000000000000" charset="-122"/>
                <a:cs typeface="Crunch ExtraBold" charset="0"/>
              </a:rPr>
              <a:t>0</a:t>
            </a:r>
            <a:r>
              <a:rPr lang="en-US" altLang="zh-CN" sz="3600" b="1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兰米宋体" panose="02000503000000000000" charset="-122"/>
                <a:ea typeface="兰米宋体" panose="02000503000000000000" charset="-122"/>
                <a:cs typeface="Crunch ExtraBold" charset="0"/>
              </a:rPr>
              <a:t>2</a:t>
            </a:r>
            <a:endParaRPr lang="en-US" altLang="zh-CN" sz="3600" b="1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兰米宋体" panose="02000503000000000000" charset="-122"/>
              <a:ea typeface="兰米宋体" panose="02000503000000000000" charset="-122"/>
              <a:cs typeface="Crunch ExtraBold" charset="0"/>
            </a:endParaRPr>
          </a:p>
        </p:txBody>
      </p:sp>
      <p:pic>
        <p:nvPicPr>
          <p:cNvPr id="5" name="图片 4" descr="6e4e79e0a1c16bd09def96378a2342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0018" y="9096375"/>
            <a:ext cx="2907983" cy="8591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12700" cmpd="sng">
            <a:noFill/>
            <a:prstDash val="solid"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4" name="文本框 3"/>
          <p:cNvSpPr txBox="1"/>
          <p:nvPr/>
        </p:nvSpPr>
        <p:spPr>
          <a:xfrm>
            <a:off x="14027785" y="7366635"/>
            <a:ext cx="35299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runch ExtraBold" charset="0"/>
                <a:sym typeface="+mn-ea"/>
              </a:rPr>
              <a:t>理论模型</a:t>
            </a:r>
            <a:endParaRPr lang="zh-CN" altLang="en-US" sz="4800" b="1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runch ExtraBold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382BD"/>
            </a:gs>
            <a:gs pos="100000">
              <a:srgbClr val="FFFFFF">
                <a:alpha val="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2460000">
            <a:off x="14282802" y="4752638"/>
            <a:ext cx="1071563" cy="7018020"/>
          </a:xfrm>
          <a:prstGeom prst="rect">
            <a:avLst/>
          </a:prstGeom>
          <a:gradFill>
            <a:gsLst>
              <a:gs pos="40000">
                <a:schemeClr val="accent1"/>
              </a:gs>
              <a:gs pos="100000">
                <a:schemeClr val="accent1">
                  <a:lumMod val="25000"/>
                  <a:lumOff val="75000"/>
                </a:schemeClr>
              </a:gs>
              <a:gs pos="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pic>
        <p:nvPicPr>
          <p:cNvPr id="5" name="图片 4" descr="6e4e79e0a1c16bd09def96378a2342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40" y="197121"/>
            <a:ext cx="4530090" cy="1338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12700" cmpd="sng">
            <a:noFill/>
            <a:prstDash val="solid"/>
            <a:miter lim="800000"/>
            <a:headEnd/>
            <a:tailEnd/>
          </a:ln>
          <a:effectLst>
            <a:softEdge rad="12700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14566" y="3848248"/>
            <a:ext cx="16724462" cy="1909932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12000" b="1" spc="300" dirty="0">
                <a:solidFill>
                  <a:schemeClr val="accent1">
                    <a:lumMod val="75000"/>
                  </a:schemeClr>
                </a:solidFill>
                <a:uFillTx/>
                <a:latin typeface="+mn-lt"/>
                <a:ea typeface="+mn-ea"/>
                <a:cs typeface="+mn-cs"/>
              </a:rPr>
              <a:t>感谢倾</a:t>
            </a:r>
            <a:r>
              <a:rPr lang="zh-CN" altLang="en-US" sz="12000" b="1" spc="300" dirty="0">
                <a:solidFill>
                  <a:schemeClr val="accent1">
                    <a:lumMod val="75000"/>
                  </a:schemeClr>
                </a:solidFill>
                <a:uFillTx/>
                <a:latin typeface="+mn-lt"/>
                <a:ea typeface="+mn-ea"/>
                <a:cs typeface="Arial" panose="020B0604020202020204" pitchFamily="34" charset="0"/>
              </a:rPr>
              <a:t>听</a:t>
            </a:r>
            <a:endParaRPr lang="zh-CN" altLang="en-US" sz="12000" b="1" spc="300" dirty="0">
              <a:solidFill>
                <a:schemeClr val="accent1">
                  <a:lumMod val="75000"/>
                </a:schemeClr>
              </a:solidFill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 rot="2460000">
            <a:off x="16090277" y="7486602"/>
            <a:ext cx="690563" cy="4186238"/>
          </a:xfrm>
          <a:prstGeom prst="rect">
            <a:avLst/>
          </a:prstGeom>
          <a:gradFill>
            <a:gsLst>
              <a:gs pos="40000">
                <a:schemeClr val="accent2"/>
              </a:gs>
              <a:gs pos="100000">
                <a:schemeClr val="accent2">
                  <a:lumMod val="25000"/>
                  <a:lumOff val="75000"/>
                </a:schemeClr>
              </a:gs>
              <a:gs pos="0">
                <a:schemeClr val="accent2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8" name="矩形 7"/>
          <p:cNvSpPr/>
          <p:nvPr/>
        </p:nvSpPr>
        <p:spPr>
          <a:xfrm rot="2460000">
            <a:off x="12542492" y="5743851"/>
            <a:ext cx="528638" cy="6091238"/>
          </a:xfrm>
          <a:prstGeom prst="rect">
            <a:avLst/>
          </a:prstGeom>
          <a:gradFill>
            <a:gsLst>
              <a:gs pos="40000">
                <a:schemeClr val="accent2"/>
              </a:gs>
              <a:gs pos="100000">
                <a:schemeClr val="accent2">
                  <a:lumMod val="25000"/>
                  <a:lumOff val="75000"/>
                </a:schemeClr>
              </a:gs>
              <a:gs pos="0">
                <a:schemeClr val="accent2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9" name="矩形 8"/>
          <p:cNvSpPr/>
          <p:nvPr/>
        </p:nvSpPr>
        <p:spPr>
          <a:xfrm rot="2460000">
            <a:off x="16227932" y="4132095"/>
            <a:ext cx="415290" cy="8259128"/>
          </a:xfrm>
          <a:prstGeom prst="rect">
            <a:avLst/>
          </a:prstGeom>
          <a:gradFill>
            <a:gsLst>
              <a:gs pos="50000">
                <a:schemeClr val="accent1"/>
              </a:gs>
              <a:gs pos="100000">
                <a:schemeClr val="accent1">
                  <a:lumMod val="25000"/>
                  <a:lumOff val="75000"/>
                </a:schemeClr>
              </a:gs>
              <a:gs pos="0">
                <a:schemeClr val="accent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/>
          </a:p>
        </p:txBody>
      </p:sp>
      <p:sp>
        <p:nvSpPr>
          <p:cNvPr id="22" name="王小婷10-1"/>
          <p:cNvSpPr txBox="1"/>
          <p:nvPr/>
        </p:nvSpPr>
        <p:spPr>
          <a:xfrm>
            <a:off x="6769736" y="8326755"/>
            <a:ext cx="4425315" cy="60007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zh-CN" altLang="en-US" sz="3900" spc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风雅宋简体" panose="02000000000000000000" charset="-122"/>
              </a:rPr>
              <a:t>进阶研究</a:t>
            </a:r>
            <a:r>
              <a:rPr kumimoji="0" lang="zh-CN" altLang="en-US" sz="390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方正风雅宋简体" panose="02000000000000000000" charset="-122"/>
              </a:rPr>
              <a:t> 精深学习</a:t>
            </a:r>
            <a:endParaRPr kumimoji="0" lang="zh-CN" altLang="en-US" sz="390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风雅宋简体" panose="02000000000000000000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38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一、历史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缘由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56755" y="3011170"/>
            <a:ext cx="8830310" cy="51504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indent="0" algn="l" defTabSz="914400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姓名：麦浩基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籍贯：广东佛山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algn="l" defTabSz="914400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岗位：教学工程师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部门：科技创新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所属学域：深空海地（主负责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海洋）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学域长：马辉教授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专长领域：光电信息、机械设计、海洋颗粒物检测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 fontAlgn="auto">
              <a:lnSpc>
                <a:spcPct val="150000"/>
              </a:lnSpc>
            </a:pP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成果：知识产权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件，其中软著两件，专利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件；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获科技竞赛类奖项共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项，其中国家级奖项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4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项，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省级奖项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5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项。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自我评价：热情，阳光，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动手、责任以及团队合作、抗压能力、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defTabSz="914400" fontAlgn="auto">
              <a:lnSpc>
                <a:spcPct val="150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领导能力、执行能力强。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914400" fontAlgn="auto">
              <a:lnSpc>
                <a:spcPct val="150000"/>
              </a:lnSpc>
            </a:pP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677785" y="2340610"/>
            <a:ext cx="2387600" cy="5486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914400"/>
            <a:endParaRPr lang="zh-CN" altLang="en-US" sz="186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584315" y="8618220"/>
            <a:ext cx="5516245" cy="1644650"/>
            <a:chOff x="2267883" y="5383445"/>
            <a:chExt cx="3753725" cy="1288881"/>
          </a:xfrm>
        </p:grpSpPr>
        <p:sp>
          <p:nvSpPr>
            <p:cNvPr id="85" name="矩形: 圆角 84"/>
            <p:cNvSpPr/>
            <p:nvPr/>
          </p:nvSpPr>
          <p:spPr>
            <a:xfrm rot="5400000">
              <a:off x="3500305" y="4151023"/>
              <a:ext cx="1288881" cy="3753725"/>
            </a:xfrm>
            <a:prstGeom prst="roundRect">
              <a:avLst>
                <a:gd name="adj" fmla="val 5124"/>
              </a:avLst>
            </a:prstGeom>
            <a:gradFill>
              <a:gsLst>
                <a:gs pos="0">
                  <a:srgbClr val="112375">
                    <a:lumMod val="95000"/>
                    <a:lumOff val="5000"/>
                  </a:srgbClr>
                </a:gs>
                <a:gs pos="100000">
                  <a:srgbClr val="112375">
                    <a:lumMod val="85000"/>
                    <a:lumOff val="15000"/>
                    <a:alpha val="85000"/>
                  </a:srgbClr>
                </a:gs>
              </a:gsLst>
              <a:lin ang="5400000" scaled="0"/>
            </a:gradFill>
            <a:ln>
              <a:gradFill>
                <a:gsLst>
                  <a:gs pos="0">
                    <a:srgbClr val="112375"/>
                  </a:gs>
                  <a:gs pos="98639">
                    <a:srgbClr val="112375"/>
                  </a:gs>
                  <a:gs pos="50000">
                    <a:schemeClr val="accent1">
                      <a:lumMod val="30000"/>
                      <a:lumOff val="70000"/>
                    </a:schemeClr>
                  </a:gs>
                </a:gsLst>
                <a:lin ang="8400000" scaled="0"/>
              </a:gradFill>
            </a:ln>
            <a:effectLst>
              <a:outerShdw blurRad="381000" dist="38100" algn="l" rotWithShape="0">
                <a:srgbClr val="20379B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2398380" y="5705914"/>
              <a:ext cx="3492732" cy="7618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克里斯蒂安·惠更斯提出光的波动说，并用椭球波面理论定性解释了双折射现象，引出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“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寻常光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”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和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“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非寻常光</a:t>
              </a:r>
              <a:r>
                <a:rPr kumimoji="0" lang="en-US" altLang="zh-CN" sz="20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”</a:t>
              </a:r>
              <a:r>
                <a: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概念。</a:t>
              </a:r>
              <a:endPara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40" name="形状 39"/>
          <p:cNvSpPr/>
          <p:nvPr/>
        </p:nvSpPr>
        <p:spPr>
          <a:xfrm rot="19146343" flipV="1">
            <a:off x="585470" y="3003550"/>
            <a:ext cx="15840710" cy="5365750"/>
          </a:xfrm>
          <a:prstGeom prst="swooshArrow">
            <a:avLst>
              <a:gd name="adj1" fmla="val 18392"/>
              <a:gd name="adj2" fmla="val 33522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6000">
                <a:schemeClr val="accent1">
                  <a:lumMod val="45000"/>
                  <a:lumOff val="55000"/>
                </a:schemeClr>
              </a:gs>
              <a:gs pos="83000">
                <a:srgbClr val="00B0F0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0" scaled="0"/>
            <a:tileRect/>
          </a:gradFill>
          <a:effectLst>
            <a:outerShdw blurRad="406400" dist="63500" dir="2700000" algn="t" rotWithShape="0">
              <a:schemeClr val="tx1">
                <a:alpha val="40000"/>
              </a:scheme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23485" y="6816725"/>
            <a:ext cx="290195" cy="1302385"/>
            <a:chOff x="4117383" y="5078286"/>
            <a:chExt cx="223268" cy="992913"/>
          </a:xfrm>
          <a:solidFill>
            <a:srgbClr val="FF0000"/>
          </a:solidFill>
        </p:grpSpPr>
        <p:grpSp>
          <p:nvGrpSpPr>
            <p:cNvPr id="75" name="组合 74"/>
            <p:cNvGrpSpPr/>
            <p:nvPr/>
          </p:nvGrpSpPr>
          <p:grpSpPr>
            <a:xfrm>
              <a:off x="4117383" y="5847931"/>
              <a:ext cx="223268" cy="223268"/>
              <a:chOff x="1677575" y="3722181"/>
              <a:chExt cx="223268" cy="223268"/>
            </a:xfrm>
            <a:grpFill/>
          </p:grpSpPr>
          <p:sp>
            <p:nvSpPr>
              <p:cNvPr id="76" name="椭圆 75"/>
              <p:cNvSpPr/>
              <p:nvPr/>
            </p:nvSpPr>
            <p:spPr>
              <a:xfrm>
                <a:off x="1703524" y="3748130"/>
                <a:ext cx="171371" cy="171371"/>
              </a:xfrm>
              <a:prstGeom prst="ellips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1677575" y="3722181"/>
                <a:ext cx="223268" cy="223268"/>
              </a:xfrm>
              <a:prstGeom prst="ellips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" name="直接连接符 2"/>
            <p:cNvCxnSpPr/>
            <p:nvPr/>
          </p:nvCxnSpPr>
          <p:spPr>
            <a:xfrm>
              <a:off x="4229017" y="5078286"/>
              <a:ext cx="1" cy="894131"/>
            </a:xfrm>
            <a:prstGeom prst="lin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组合 104"/>
          <p:cNvGrpSpPr/>
          <p:nvPr/>
        </p:nvGrpSpPr>
        <p:grpSpPr>
          <a:xfrm>
            <a:off x="7056755" y="1559560"/>
            <a:ext cx="5603240" cy="1804670"/>
            <a:chOff x="8431773" y="2879795"/>
            <a:chExt cx="2891294" cy="1057927"/>
          </a:xfrm>
        </p:grpSpPr>
        <p:sp>
          <p:nvSpPr>
            <p:cNvPr id="106" name="矩形: 圆角 105"/>
            <p:cNvSpPr/>
            <p:nvPr/>
          </p:nvSpPr>
          <p:spPr>
            <a:xfrm rot="5400000">
              <a:off x="9348456" y="1963111"/>
              <a:ext cx="1057927" cy="2891294"/>
            </a:xfrm>
            <a:prstGeom prst="roundRect">
              <a:avLst>
                <a:gd name="adj" fmla="val 5124"/>
              </a:avLst>
            </a:prstGeom>
            <a:gradFill>
              <a:gsLst>
                <a:gs pos="0">
                  <a:srgbClr val="112375">
                    <a:lumMod val="95000"/>
                    <a:lumOff val="5000"/>
                  </a:srgbClr>
                </a:gs>
                <a:gs pos="100000">
                  <a:srgbClr val="112375">
                    <a:lumMod val="85000"/>
                    <a:lumOff val="15000"/>
                    <a:alpha val="85000"/>
                  </a:srgbClr>
                </a:gs>
              </a:gsLst>
              <a:lin ang="5400000" scaled="0"/>
            </a:gradFill>
            <a:ln>
              <a:gradFill>
                <a:gsLst>
                  <a:gs pos="0">
                    <a:srgbClr val="112375"/>
                  </a:gs>
                  <a:gs pos="98639">
                    <a:srgbClr val="112375"/>
                  </a:gs>
                  <a:gs pos="50000">
                    <a:schemeClr val="accent1">
                      <a:lumMod val="30000"/>
                      <a:lumOff val="70000"/>
                    </a:schemeClr>
                  </a:gs>
                </a:gsLst>
                <a:lin ang="8400000" scaled="0"/>
              </a:gradFill>
            </a:ln>
            <a:effectLst>
              <a:outerShdw blurRad="381000" dist="38100" algn="l" rotWithShape="0">
                <a:srgbClr val="20379B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8431773" y="3028302"/>
              <a:ext cx="2794399" cy="70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0" indent="-28575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200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大卫·布儒斯特发现当入射角满足tanB=n2/n1（布儒斯特角）时，反射光为完全线偏振光，且偏振方向垂直于入射面。</a:t>
              </a:r>
              <a:endParaRPr lang="zh-CN" altLang="en-US" sz="2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10972800" y="2957830"/>
            <a:ext cx="1567180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800" b="1">
                <a:gradFill>
                  <a:gsLst>
                    <a:gs pos="100000">
                      <a:srgbClr val="FFFF00">
                        <a:lumMod val="75000"/>
                      </a:srgbClr>
                    </a:gs>
                    <a:gs pos="0">
                      <a:srgbClr val="FFFF00">
                        <a:lumMod val="95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FF00">
                        <a:lumMod val="75000"/>
                      </a:srgbClr>
                    </a:gs>
                    <a:gs pos="0">
                      <a:srgbClr val="FFFF00">
                        <a:lumMod val="9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1815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FF00">
                        <a:lumMod val="75000"/>
                      </a:srgbClr>
                    </a:gs>
                    <a:gs pos="0">
                      <a:srgbClr val="FFFF00">
                        <a:lumMod val="9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年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FFFF00">
                      <a:lumMod val="75000"/>
                    </a:srgbClr>
                  </a:gs>
                  <a:gs pos="0">
                    <a:srgbClr val="FFFF00">
                      <a:lumMod val="9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339455" y="5295900"/>
            <a:ext cx="290195" cy="1302385"/>
            <a:chOff x="4117383" y="5078286"/>
            <a:chExt cx="223268" cy="992913"/>
          </a:xfrm>
          <a:solidFill>
            <a:srgbClr val="FF0000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4117383" y="5847931"/>
              <a:ext cx="223268" cy="223268"/>
              <a:chOff x="1677575" y="3722181"/>
              <a:chExt cx="223268" cy="223268"/>
            </a:xfrm>
            <a:grpFill/>
          </p:grpSpPr>
          <p:sp>
            <p:nvSpPr>
              <p:cNvPr id="7" name="椭圆 6"/>
              <p:cNvSpPr/>
              <p:nvPr/>
            </p:nvSpPr>
            <p:spPr>
              <a:xfrm>
                <a:off x="1703524" y="3748130"/>
                <a:ext cx="171371" cy="171371"/>
              </a:xfrm>
              <a:prstGeom prst="ellips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1677575" y="3722181"/>
                <a:ext cx="223268" cy="223268"/>
              </a:xfrm>
              <a:prstGeom prst="ellips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10" name="直接连接符 9"/>
            <p:cNvCxnSpPr/>
            <p:nvPr/>
          </p:nvCxnSpPr>
          <p:spPr>
            <a:xfrm>
              <a:off x="4229017" y="5078286"/>
              <a:ext cx="1" cy="894131"/>
            </a:xfrm>
            <a:prstGeom prst="lin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11506200" y="3467100"/>
            <a:ext cx="290195" cy="1025525"/>
            <a:chOff x="4117383" y="5289359"/>
            <a:chExt cx="223268" cy="781840"/>
          </a:xfrm>
          <a:solidFill>
            <a:srgbClr val="FF0000"/>
          </a:solidFill>
        </p:grpSpPr>
        <p:grpSp>
          <p:nvGrpSpPr>
            <p:cNvPr id="20" name="组合 19"/>
            <p:cNvGrpSpPr/>
            <p:nvPr/>
          </p:nvGrpSpPr>
          <p:grpSpPr>
            <a:xfrm>
              <a:off x="4117383" y="5847931"/>
              <a:ext cx="223268" cy="223268"/>
              <a:chOff x="1677575" y="3722181"/>
              <a:chExt cx="223268" cy="223268"/>
            </a:xfrm>
            <a:grpFill/>
          </p:grpSpPr>
          <p:sp>
            <p:nvSpPr>
              <p:cNvPr id="21" name="椭圆 20"/>
              <p:cNvSpPr/>
              <p:nvPr/>
            </p:nvSpPr>
            <p:spPr>
              <a:xfrm>
                <a:off x="1703524" y="3748130"/>
                <a:ext cx="171371" cy="171371"/>
              </a:xfrm>
              <a:prstGeom prst="ellips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677575" y="3722181"/>
                <a:ext cx="223268" cy="223268"/>
              </a:xfrm>
              <a:prstGeom prst="ellips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 flipH="1">
              <a:off x="4229506" y="5289359"/>
              <a:ext cx="5374" cy="683082"/>
            </a:xfrm>
            <a:prstGeom prst="lin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 rot="10800000">
            <a:off x="6934200" y="7324090"/>
            <a:ext cx="290195" cy="1302385"/>
            <a:chOff x="4117383" y="5078286"/>
            <a:chExt cx="223268" cy="992913"/>
          </a:xfrm>
          <a:solidFill>
            <a:srgbClr val="FF0000"/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4117383" y="5847931"/>
              <a:ext cx="223268" cy="223268"/>
              <a:chOff x="1677575" y="3722181"/>
              <a:chExt cx="223268" cy="223268"/>
            </a:xfrm>
            <a:grpFill/>
          </p:grpSpPr>
          <p:sp>
            <p:nvSpPr>
              <p:cNvPr id="26" name="椭圆 25"/>
              <p:cNvSpPr/>
              <p:nvPr/>
            </p:nvSpPr>
            <p:spPr>
              <a:xfrm>
                <a:off x="1703524" y="3748130"/>
                <a:ext cx="171371" cy="171371"/>
              </a:xfrm>
              <a:prstGeom prst="ellips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677575" y="3722181"/>
                <a:ext cx="223268" cy="223268"/>
              </a:xfrm>
              <a:prstGeom prst="ellips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>
              <a:off x="4229017" y="5078286"/>
              <a:ext cx="1" cy="894131"/>
            </a:xfrm>
            <a:prstGeom prst="lin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 rot="10800000">
            <a:off x="10363200" y="5448300"/>
            <a:ext cx="290195" cy="914400"/>
            <a:chOff x="4117383" y="5353070"/>
            <a:chExt cx="223268" cy="718129"/>
          </a:xfrm>
          <a:solidFill>
            <a:srgbClr val="FF0000"/>
          </a:solidFill>
        </p:grpSpPr>
        <p:grpSp>
          <p:nvGrpSpPr>
            <p:cNvPr id="30" name="组合 29"/>
            <p:cNvGrpSpPr/>
            <p:nvPr/>
          </p:nvGrpSpPr>
          <p:grpSpPr>
            <a:xfrm>
              <a:off x="4117383" y="5847931"/>
              <a:ext cx="223268" cy="223268"/>
              <a:chOff x="1677575" y="3722181"/>
              <a:chExt cx="223268" cy="223268"/>
            </a:xfrm>
            <a:grpFill/>
          </p:grpSpPr>
          <p:sp>
            <p:nvSpPr>
              <p:cNvPr id="32" name="椭圆 31"/>
              <p:cNvSpPr/>
              <p:nvPr/>
            </p:nvSpPr>
            <p:spPr>
              <a:xfrm>
                <a:off x="1703524" y="3748130"/>
                <a:ext cx="171371" cy="171371"/>
              </a:xfrm>
              <a:prstGeom prst="ellips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1677575" y="3722181"/>
                <a:ext cx="223268" cy="223268"/>
              </a:xfrm>
              <a:prstGeom prst="ellipse">
                <a:avLst/>
              </a:prstGeom>
              <a:grp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cxnSp>
          <p:nvCxnSpPr>
            <p:cNvPr id="35" name="直接连接符 34"/>
            <p:cNvCxnSpPr/>
            <p:nvPr/>
          </p:nvCxnSpPr>
          <p:spPr>
            <a:xfrm>
              <a:off x="4223643" y="5353070"/>
              <a:ext cx="5374" cy="619386"/>
            </a:xfrm>
            <a:prstGeom prst="line">
              <a:avLst/>
            </a:prstGeom>
            <a:grp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2146300" y="5630545"/>
            <a:ext cx="3876040" cy="1214755"/>
            <a:chOff x="3380" y="8867"/>
            <a:chExt cx="6104" cy="1913"/>
          </a:xfrm>
        </p:grpSpPr>
        <p:grpSp>
          <p:nvGrpSpPr>
            <p:cNvPr id="59" name="组合 58"/>
            <p:cNvGrpSpPr/>
            <p:nvPr/>
          </p:nvGrpSpPr>
          <p:grpSpPr>
            <a:xfrm>
              <a:off x="3380" y="8867"/>
              <a:ext cx="6105" cy="1857"/>
              <a:chOff x="907125" y="2330089"/>
              <a:chExt cx="3326361" cy="1544654"/>
            </a:xfrm>
          </p:grpSpPr>
          <p:sp>
            <p:nvSpPr>
              <p:cNvPr id="60" name="矩形: 圆角 59"/>
              <p:cNvSpPr/>
              <p:nvPr/>
            </p:nvSpPr>
            <p:spPr>
              <a:xfrm rot="5400000">
                <a:off x="1803472" y="1444729"/>
                <a:ext cx="1544654" cy="3315374"/>
              </a:xfrm>
              <a:prstGeom prst="roundRect">
                <a:avLst>
                  <a:gd name="adj" fmla="val 5124"/>
                </a:avLst>
              </a:prstGeom>
              <a:gradFill>
                <a:gsLst>
                  <a:gs pos="0">
                    <a:srgbClr val="112375">
                      <a:lumMod val="95000"/>
                      <a:lumOff val="5000"/>
                    </a:srgbClr>
                  </a:gs>
                  <a:gs pos="100000">
                    <a:srgbClr val="112375">
                      <a:lumMod val="85000"/>
                      <a:lumOff val="15000"/>
                      <a:alpha val="85000"/>
                    </a:srgbClr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112375"/>
                    </a:gs>
                    <a:gs pos="98639">
                      <a:srgbClr val="112375"/>
                    </a:gs>
                    <a:gs pos="50000">
                      <a:schemeClr val="accent1">
                        <a:lumMod val="30000"/>
                        <a:lumOff val="70000"/>
                      </a:schemeClr>
                    </a:gs>
                  </a:gsLst>
                  <a:lin ang="8400000" scaled="0"/>
                </a:gradFill>
              </a:ln>
              <a:effectLst>
                <a:outerShdw blurRad="381000" dist="38100" algn="l" rotWithShape="0">
                  <a:srgbClr val="20379B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907125" y="2506490"/>
                <a:ext cx="3228286" cy="1087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巴托林首次通过方解石发现双折射现象。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6938" y="10020"/>
              <a:ext cx="2407" cy="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2800" b="1">
                  <a:gradFill>
                    <a:gsLst>
                      <a:gs pos="100000">
                        <a:srgbClr val="FFFF00">
                          <a:lumMod val="75000"/>
                        </a:srgbClr>
                      </a:gs>
                      <a:gs pos="0">
                        <a:srgbClr val="FFFF00">
                          <a:lumMod val="95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FF00">
                          <a:lumMod val="75000"/>
                        </a:srgbClr>
                      </a:gs>
                      <a:gs pos="0">
                        <a:srgbClr val="FFFF00">
                          <a:lumMod val="9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1669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FF00">
                          <a:lumMod val="75000"/>
                        </a:srgbClr>
                      </a:gs>
                      <a:gs pos="0">
                        <a:srgbClr val="FFFF00">
                          <a:lumMod val="9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年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FF00">
                        <a:lumMod val="75000"/>
                      </a:srgbClr>
                    </a:gs>
                    <a:gs pos="0">
                      <a:srgbClr val="FFFF00">
                        <a:lumMod val="9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6391275" y="8648700"/>
            <a:ext cx="1528445" cy="482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ctr">
              <a:defRPr sz="2800" b="1">
                <a:gradFill>
                  <a:gsLst>
                    <a:gs pos="100000">
                      <a:srgbClr val="FFFF00">
                        <a:lumMod val="75000"/>
                      </a:srgbClr>
                    </a:gs>
                    <a:gs pos="0">
                      <a:srgbClr val="FFFF00">
                        <a:lumMod val="95000"/>
                      </a:srgbClr>
                    </a:gs>
                  </a:gsLst>
                  <a:lin ang="54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FF00">
                        <a:lumMod val="75000"/>
                      </a:srgbClr>
                    </a:gs>
                    <a:gs pos="0">
                      <a:srgbClr val="FFFF00">
                        <a:lumMod val="9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1600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FF00">
                        <a:lumMod val="75000"/>
                      </a:srgbClr>
                    </a:gs>
                    <a:gs pos="0">
                      <a:srgbClr val="FFFF00">
                        <a:lumMod val="9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年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00000">
                    <a:srgbClr val="FFFF00">
                      <a:lumMod val="75000"/>
                    </a:srgbClr>
                  </a:gs>
                  <a:gs pos="0">
                    <a:srgbClr val="FFFF00">
                      <a:lumMod val="9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038283" y="3923983"/>
            <a:ext cx="5338762" cy="1397317"/>
            <a:chOff x="6360" y="5820"/>
            <a:chExt cx="8407" cy="2200"/>
          </a:xfrm>
        </p:grpSpPr>
        <p:grpSp>
          <p:nvGrpSpPr>
            <p:cNvPr id="92" name="组合 91"/>
            <p:cNvGrpSpPr/>
            <p:nvPr/>
          </p:nvGrpSpPr>
          <p:grpSpPr>
            <a:xfrm>
              <a:off x="6360" y="5820"/>
              <a:ext cx="8223" cy="2108"/>
              <a:chOff x="3754125" y="2883809"/>
              <a:chExt cx="4687819" cy="912854"/>
            </a:xfrm>
          </p:grpSpPr>
          <p:sp>
            <p:nvSpPr>
              <p:cNvPr id="93" name="矩形: 圆角 92"/>
              <p:cNvSpPr/>
              <p:nvPr/>
            </p:nvSpPr>
            <p:spPr>
              <a:xfrm rot="5400000">
                <a:off x="5641607" y="996326"/>
                <a:ext cx="912854" cy="4687819"/>
              </a:xfrm>
              <a:prstGeom prst="roundRect">
                <a:avLst>
                  <a:gd name="adj" fmla="val 5124"/>
                </a:avLst>
              </a:prstGeom>
              <a:gradFill>
                <a:gsLst>
                  <a:gs pos="0">
                    <a:srgbClr val="112375">
                      <a:lumMod val="95000"/>
                      <a:lumOff val="5000"/>
                    </a:srgbClr>
                  </a:gs>
                  <a:gs pos="100000">
                    <a:srgbClr val="112375">
                      <a:lumMod val="85000"/>
                      <a:lumOff val="15000"/>
                      <a:alpha val="85000"/>
                    </a:srgbClr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112375"/>
                    </a:gs>
                    <a:gs pos="98639">
                      <a:srgbClr val="112375"/>
                    </a:gs>
                    <a:gs pos="50000">
                      <a:schemeClr val="accent1">
                        <a:lumMod val="30000"/>
                        <a:lumOff val="70000"/>
                      </a:schemeClr>
                    </a:gs>
                  </a:gsLst>
                  <a:lin ang="8400000" scaled="0"/>
                </a:gradFill>
              </a:ln>
              <a:effectLst>
                <a:outerShdw blurRad="381000" dist="38100" algn="l" rotWithShape="0">
                  <a:srgbClr val="20379B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3776914" y="2922566"/>
                <a:ext cx="4587402" cy="817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牛顿在《光学》中提出光的微粒理论，观察到某些晶体（如云母）的色偏振现象。他认为光可能具有</a:t>
                </a:r>
                <a:r>
                  <a:rPr kumimoji="0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“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侧面属性</a:t>
                </a:r>
                <a:r>
                  <a:rPr kumimoji="0" lang="en-US" altLang="zh-CN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”</a:t>
                </a:r>
                <a:r>
                  <a: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。</a:t>
                </a:r>
                <a:endParaRPr kumimoji="0" lang="zh-CN" altLang="en-US" sz="200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12360" y="7260"/>
              <a:ext cx="2407" cy="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2800" b="1">
                  <a:gradFill>
                    <a:gsLst>
                      <a:gs pos="100000">
                        <a:srgbClr val="FFFF00">
                          <a:lumMod val="75000"/>
                        </a:srgbClr>
                      </a:gs>
                      <a:gs pos="0">
                        <a:srgbClr val="FFFF00">
                          <a:lumMod val="95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FF00">
                          <a:lumMod val="75000"/>
                        </a:srgbClr>
                      </a:gs>
                      <a:gs pos="0">
                        <a:srgbClr val="FFFF00">
                          <a:lumMod val="9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1704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FF00">
                          <a:lumMod val="75000"/>
                        </a:srgbClr>
                      </a:gs>
                      <a:gs pos="0">
                        <a:srgbClr val="FFFF00">
                          <a:lumMod val="9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年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FF00">
                        <a:lumMod val="75000"/>
                      </a:srgbClr>
                    </a:gs>
                    <a:gs pos="0">
                      <a:srgbClr val="FFFF00">
                        <a:lumMod val="9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829800" y="6356670"/>
            <a:ext cx="7062792" cy="2169161"/>
            <a:chOff x="15480" y="10131"/>
            <a:chExt cx="11123" cy="3416"/>
          </a:xfrm>
        </p:grpSpPr>
        <p:grpSp>
          <p:nvGrpSpPr>
            <p:cNvPr id="96" name="组合 95"/>
            <p:cNvGrpSpPr/>
            <p:nvPr/>
          </p:nvGrpSpPr>
          <p:grpSpPr>
            <a:xfrm>
              <a:off x="15667" y="10131"/>
              <a:ext cx="10936" cy="3416"/>
              <a:chOff x="7314463" y="5041649"/>
              <a:chExt cx="3694804" cy="1791162"/>
            </a:xfrm>
          </p:grpSpPr>
          <p:sp>
            <p:nvSpPr>
              <p:cNvPr id="97" name="矩形: 圆角 96"/>
              <p:cNvSpPr/>
              <p:nvPr/>
            </p:nvSpPr>
            <p:spPr>
              <a:xfrm rot="5400000">
                <a:off x="8288831" y="4067281"/>
                <a:ext cx="1746068" cy="3694804"/>
              </a:xfrm>
              <a:prstGeom prst="roundRect">
                <a:avLst>
                  <a:gd name="adj" fmla="val 5124"/>
                </a:avLst>
              </a:prstGeom>
              <a:gradFill>
                <a:gsLst>
                  <a:gs pos="0">
                    <a:srgbClr val="112375">
                      <a:lumMod val="95000"/>
                      <a:lumOff val="5000"/>
                    </a:srgbClr>
                  </a:gs>
                  <a:gs pos="100000">
                    <a:srgbClr val="112375">
                      <a:lumMod val="85000"/>
                      <a:lumOff val="15000"/>
                      <a:alpha val="85000"/>
                    </a:srgbClr>
                  </a:gs>
                </a:gsLst>
                <a:lin ang="5400000" scaled="0"/>
              </a:gradFill>
              <a:ln>
                <a:gradFill>
                  <a:gsLst>
                    <a:gs pos="0">
                      <a:srgbClr val="112375"/>
                    </a:gs>
                    <a:gs pos="98639">
                      <a:srgbClr val="112375"/>
                    </a:gs>
                    <a:gs pos="50000">
                      <a:schemeClr val="accent1">
                        <a:lumMod val="30000"/>
                        <a:lumOff val="70000"/>
                      </a:schemeClr>
                    </a:gs>
                  </a:gsLst>
                  <a:lin ang="8400000" scaled="0"/>
                </a:gradFill>
              </a:ln>
              <a:effectLst>
                <a:outerShdw blurRad="381000" dist="38100" algn="l" rotWithShape="0">
                  <a:srgbClr val="20379B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7428997" y="5456930"/>
                <a:ext cx="3493779" cy="137588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lvl="0" indent="-285750"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马吕斯发现反射偏振光，他用一块方解石晶体观察从玻璃表面反射的阳光，旋转晶体，透过晶体看到的反射光亮度会发生周期性的变化，发现它具有某种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“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方向性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”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，提出了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“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偏振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”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的概念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以及著名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“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马吕斯定律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”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rPr>
                  <a:t>。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15480" y="10220"/>
              <a:ext cx="2407" cy="7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algn="ctr">
                <a:defRPr sz="2800" b="1">
                  <a:gradFill>
                    <a:gsLst>
                      <a:gs pos="100000">
                        <a:srgbClr val="FFFF00">
                          <a:lumMod val="75000"/>
                        </a:srgbClr>
                      </a:gs>
                      <a:gs pos="0">
                        <a:srgbClr val="FFFF00">
                          <a:lumMod val="95000"/>
                        </a:srgbClr>
                      </a:gs>
                    </a:gsLst>
                    <a:lin ang="54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FF00">
                          <a:lumMod val="75000"/>
                        </a:srgbClr>
                      </a:gs>
                      <a:gs pos="0">
                        <a:srgbClr val="FFFF00">
                          <a:lumMod val="9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1808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00000">
                        <a:srgbClr val="FFFF00">
                          <a:lumMod val="75000"/>
                        </a:srgbClr>
                      </a:gs>
                      <a:gs pos="0">
                        <a:srgbClr val="FFFF00">
                          <a:lumMod val="9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年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FFFF00">
                        <a:lumMod val="75000"/>
                      </a:srgbClr>
                    </a:gs>
                    <a:gs pos="0">
                      <a:srgbClr val="FFFF00">
                        <a:lumMod val="9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6098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286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373600" y="7200900"/>
            <a:ext cx="183515" cy="3099435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95400" y="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二、实验目的及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13"/>
          <p:cNvGrpSpPr/>
          <p:nvPr/>
        </p:nvGrpSpPr>
        <p:grpSpPr>
          <a:xfrm>
            <a:off x="17907000" y="5789930"/>
            <a:ext cx="156845" cy="4510405"/>
            <a:chOff x="0" y="0"/>
            <a:chExt cx="208885" cy="11758474"/>
          </a:xfrm>
        </p:grpSpPr>
        <p:sp>
          <p:nvSpPr>
            <p:cNvPr id="26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524000" y="1562100"/>
          <a:ext cx="14363700" cy="788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7305"/>
                <a:gridCol w="5765800"/>
                <a:gridCol w="6030595"/>
              </a:tblGrid>
              <a:tr h="92138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方解石双折射实验</a:t>
                      </a:r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布儒斯特反射实验</a:t>
                      </a:r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  <a:tr h="941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实验目的</a:t>
                      </a:r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观察和验证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冰洲石的双折射现象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掌握产生全偏振反射光的原理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1543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实验器材</a:t>
                      </a:r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冰洲石</a:t>
                      </a: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块、线偏振片</a:t>
                      </a: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片、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绿色激光器</a:t>
                      </a: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个；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50000"/>
                        </a:lnSpc>
                      </a:pP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线偏振片</a:t>
                      </a: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片、</a:t>
                      </a: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5mm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厚玻璃板及亚克力板各</a:t>
                      </a: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片、旋转固定平台</a:t>
                      </a: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套、红色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与绿色激光器各</a:t>
                      </a: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个、观察白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屏；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1006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实验步骤</a:t>
                      </a:r>
                      <a:endParaRPr lang="zh-CN" altLang="en-US" sz="2400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取最大一块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冰洲石晶体放置在文本上观察其成像效果（展示双折射）；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2.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旋转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冰洲石晶体看像的旋转情况，留意像的相对位置（了解普通光和异常光）；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3.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叠加另一块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冰洲石晶体并调节角度，使物体形成四像（普通光和异常光的再次折射）；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4.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在叠加的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冰洲石上放置线偏振片并旋转观察其成像效果（双折射产生光均为偏振光）；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5.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让绿色激光经过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最大一块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冰洲石晶体观察其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现象。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1.将玻璃板放入旋转固定平台上，用激光照射玻璃板，旋转玻璃板，观察反射光光强变化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情况；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在观察白屏前放置线偏振片，重新旋转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玻璃板，观察透过线偏振片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的反射光光强变化情况；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更换不同材料，重复第二步，对比不同反射材料的光强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变化现象；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4.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更换不同颜色激光器，重复第二步，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对比不同颜色激光的光强</a:t>
                      </a:r>
                      <a:r>
                        <a:rPr lang="zh-CN" altLang="en-US" sz="2400">
                          <a:solidFill>
                            <a:srgbClr val="0F1115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变化现象。</a:t>
                      </a:r>
                      <a:endParaRPr lang="zh-CN" altLang="en-US" sz="2400">
                        <a:solidFill>
                          <a:srgbClr val="0F111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冰洲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石双折射实验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Drawing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9400" y="2628900"/>
            <a:ext cx="6153150" cy="46393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0" y="7353300"/>
            <a:ext cx="2583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单个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冰洲石成两个像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4e299460bd26340173adbf45eca0022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3200" y="571500"/>
            <a:ext cx="4840605" cy="8217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53800" y="8953500"/>
            <a:ext cx="31242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冰洲石观察像的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变化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91705" y="6057900"/>
            <a:ext cx="609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步骤一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877800" y="7752080"/>
            <a:ext cx="6096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bg1"/>
                </a:solidFill>
              </a:rPr>
              <a:t>步骤二</a:t>
            </a:r>
            <a:endParaRPr lang="zh-CN" altLang="en-US" sz="4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冰洲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石双折射实验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deb97d7e3269a022d2253806f412e176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 rot="16200000">
            <a:off x="8747125" y="2339340"/>
            <a:ext cx="8539480" cy="48507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039600" y="9182100"/>
            <a:ext cx="25831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冰洲石上放置偏振片并进行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8e171859470bb1d997e17dbe082e5ad9"/>
          <p:cNvPicPr>
            <a:picLocks noChangeAspect="1"/>
          </p:cNvPicPr>
          <p:nvPr/>
        </p:nvPicPr>
        <p:blipFill>
          <a:blip r:embed="rId4"/>
          <a:srcRect l="20059" r="16490"/>
          <a:stretch>
            <a:fillRect/>
          </a:stretch>
        </p:blipFill>
        <p:spPr>
          <a:xfrm rot="16200000">
            <a:off x="1917700" y="5963285"/>
            <a:ext cx="3489960" cy="4125595"/>
          </a:xfrm>
          <a:prstGeom prst="rect">
            <a:avLst/>
          </a:prstGeom>
        </p:spPr>
      </p:pic>
      <p:pic>
        <p:nvPicPr>
          <p:cNvPr id="8" name="图片 7" descr="162435e9b1ecc4e59b976ad5e0fb2615"/>
          <p:cNvPicPr>
            <a:picLocks noChangeAspect="1"/>
          </p:cNvPicPr>
          <p:nvPr/>
        </p:nvPicPr>
        <p:blipFill>
          <a:blip r:embed="rId5"/>
          <a:srcRect l="15336" r="17216"/>
          <a:stretch>
            <a:fillRect/>
          </a:stretch>
        </p:blipFill>
        <p:spPr>
          <a:xfrm rot="16200000">
            <a:off x="6300470" y="2032000"/>
            <a:ext cx="3650615" cy="4059555"/>
          </a:xfrm>
          <a:prstGeom prst="rect">
            <a:avLst/>
          </a:prstGeom>
        </p:spPr>
      </p:pic>
      <p:pic>
        <p:nvPicPr>
          <p:cNvPr id="9" name="图片 8" descr="b95627ca82ff51f5661f10069445b3cc"/>
          <p:cNvPicPr>
            <a:picLocks noChangeAspect="1"/>
          </p:cNvPicPr>
          <p:nvPr/>
        </p:nvPicPr>
        <p:blipFill>
          <a:blip r:embed="rId6"/>
          <a:srcRect r="12873"/>
          <a:stretch>
            <a:fillRect/>
          </a:stretch>
        </p:blipFill>
        <p:spPr>
          <a:xfrm rot="16200000">
            <a:off x="1879600" y="2501900"/>
            <a:ext cx="3654425" cy="3146425"/>
          </a:xfrm>
          <a:prstGeom prst="rect">
            <a:avLst/>
          </a:prstGeom>
        </p:spPr>
      </p:pic>
      <p:pic>
        <p:nvPicPr>
          <p:cNvPr id="10" name="图片 9" descr="cbaf0d4f98ddfb86fb76329f5878c4af"/>
          <p:cNvPicPr>
            <a:picLocks noChangeAspect="1"/>
          </p:cNvPicPr>
          <p:nvPr/>
        </p:nvPicPr>
        <p:blipFill>
          <a:blip r:embed="rId7"/>
          <a:srcRect l="12048" r="19545"/>
          <a:stretch>
            <a:fillRect/>
          </a:stretch>
        </p:blipFill>
        <p:spPr>
          <a:xfrm rot="16200000">
            <a:off x="6263640" y="6114415"/>
            <a:ext cx="3561080" cy="3904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76600" y="5914390"/>
            <a:ext cx="1478280" cy="354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0</a:t>
            </a:r>
            <a:r>
              <a:rPr lang="zh-CN" altLang="en-US"/>
              <a:t>度偏振片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43800" y="5909310"/>
            <a:ext cx="1478280" cy="354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70</a:t>
            </a:r>
            <a:r>
              <a:rPr lang="zh-CN" altLang="en-US"/>
              <a:t>度偏振片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200400" y="9784080"/>
            <a:ext cx="1478280" cy="354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90</a:t>
            </a:r>
            <a:r>
              <a:rPr lang="zh-CN" altLang="en-US"/>
              <a:t>度偏振片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467600" y="9870440"/>
            <a:ext cx="1478280" cy="3543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135</a:t>
            </a:r>
            <a:r>
              <a:rPr lang="zh-CN" altLang="en-US"/>
              <a:t>度偏振片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冰洲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石双折射实验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Drawing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2842260"/>
            <a:ext cx="7352030" cy="53536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657600" y="8267700"/>
            <a:ext cx="32715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堆叠两个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冰洲石特定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情况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四个像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541c1ab4bb4ddaaa4dbe9d5ee387b900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419100"/>
            <a:ext cx="5326380" cy="934656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744200" y="9791700"/>
            <a:ext cx="4079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旋转最上面的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冰洲石观察像的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变化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冰洲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石双折射实验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b="13253"/>
          <a:stretch>
            <a:fillRect/>
          </a:stretch>
        </p:blipFill>
        <p:spPr>
          <a:xfrm>
            <a:off x="7797165" y="2857500"/>
            <a:ext cx="6386830" cy="47955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10200" y="8420100"/>
            <a:ext cx="68205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一束绿色激光为何呈现红色？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且是分成四束？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rcRect r="13669"/>
          <a:stretch>
            <a:fillRect/>
          </a:stretch>
        </p:blipFill>
        <p:spPr>
          <a:xfrm>
            <a:off x="13792200" y="2552700"/>
            <a:ext cx="3810000" cy="530987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95400" y="2857500"/>
            <a:ext cx="6349365" cy="479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914672" y="-135"/>
            <a:ext cx="170906" cy="3240000"/>
            <a:chOff x="0" y="0"/>
            <a:chExt cx="227875" cy="11758474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227875" cy="11758474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457208" y="1790588"/>
            <a:ext cx="156664" cy="3240000"/>
            <a:chOff x="0" y="0"/>
            <a:chExt cx="208885" cy="11758474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208885" cy="11758474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144985" y="8977630"/>
            <a:ext cx="183530" cy="1297137"/>
            <a:chOff x="0" y="0"/>
            <a:chExt cx="244706" cy="1729516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244706" cy="1729516"/>
            </a:xfrm>
            <a:prstGeom prst="rect">
              <a:avLst/>
            </a:prstGeom>
            <a:solidFill>
              <a:srgbClr val="EB6100">
                <a:alpha val="76863"/>
              </a:srgbClr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678400" y="6972163"/>
            <a:ext cx="176394" cy="3302648"/>
            <a:chOff x="0" y="0"/>
            <a:chExt cx="235193" cy="4403530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235193" cy="4403530"/>
            </a:xfrm>
            <a:prstGeom prst="rect">
              <a:avLst/>
            </a:prstGeom>
            <a:solidFill>
              <a:srgbClr val="1D2088">
                <a:alpha val="76863"/>
              </a:srgbClr>
            </a:solidFill>
          </p:spPr>
        </p:sp>
      </p:grpSp>
      <p:sp>
        <p:nvSpPr>
          <p:cNvPr id="31" name="TextBox 10"/>
          <p:cNvSpPr txBox="1"/>
          <p:nvPr/>
        </p:nvSpPr>
        <p:spPr>
          <a:xfrm>
            <a:off x="1266825" y="-1905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三、实验</a:t>
            </a:r>
            <a:r>
              <a:rPr lang="zh-CN" altLang="en-US" sz="7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现象</a:t>
            </a:r>
            <a:endParaRPr lang="zh-CN" altLang="en-US" sz="7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2133600" y="800100"/>
            <a:ext cx="11254105" cy="143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11200"/>
              </a:lnSpc>
              <a:buClrTx/>
              <a:buSzTx/>
              <a:buFontTx/>
            </a:pP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sz="4000" b="1" dirty="0">
                <a:solidFill>
                  <a:srgbClr val="1D20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布儒斯特反射实验</a:t>
            </a:r>
            <a:endParaRPr lang="en-US" sz="4000" b="1" dirty="0">
              <a:solidFill>
                <a:srgbClr val="1D20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653655" y="9592945"/>
            <a:ext cx="22523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实验装置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95600" y="2476500"/>
            <a:ext cx="11582400" cy="6934200"/>
            <a:chOff x="4560" y="3900"/>
            <a:chExt cx="18240" cy="10920"/>
          </a:xfrm>
        </p:grpSpPr>
        <p:grpSp>
          <p:nvGrpSpPr>
            <p:cNvPr id="53" name="组合 52"/>
            <p:cNvGrpSpPr/>
            <p:nvPr/>
          </p:nvGrpSpPr>
          <p:grpSpPr>
            <a:xfrm>
              <a:off x="5040" y="4269"/>
              <a:ext cx="16815" cy="10522"/>
              <a:chOff x="5040" y="4269"/>
              <a:chExt cx="16815" cy="10522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"/>
              <a:srcRect l="12169" t="6085" r="10758" b="8730"/>
              <a:stretch>
                <a:fillRect/>
              </a:stretch>
            </p:blipFill>
            <p:spPr>
              <a:xfrm rot="5640000">
                <a:off x="9814" y="3918"/>
                <a:ext cx="6663" cy="7365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t="6703" r="25972"/>
              <a:stretch>
                <a:fillRect/>
              </a:stretch>
            </p:blipFill>
            <p:spPr>
              <a:xfrm flipH="1">
                <a:off x="10432" y="10284"/>
                <a:ext cx="3580" cy="4507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rcRect l="28889" t="34074" r="2222" b="27407"/>
              <a:stretch>
                <a:fillRect/>
              </a:stretch>
            </p:blipFill>
            <p:spPr>
              <a:xfrm>
                <a:off x="18134" y="11100"/>
                <a:ext cx="3721" cy="2081"/>
              </a:xfrm>
              <a:prstGeom prst="rect">
                <a:avLst/>
              </a:prstGeom>
            </p:spPr>
          </p:pic>
          <p:cxnSp>
            <p:nvCxnSpPr>
              <p:cNvPr id="19" name="直接连接符 18"/>
              <p:cNvCxnSpPr/>
              <p:nvPr/>
            </p:nvCxnSpPr>
            <p:spPr>
              <a:xfrm flipH="1">
                <a:off x="5040" y="11940"/>
                <a:ext cx="13200" cy="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H="1">
                <a:off x="12480" y="7620"/>
                <a:ext cx="480" cy="432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>
                <a:off x="10560" y="5700"/>
                <a:ext cx="5400" cy="24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>
                <a:off x="10560" y="6300"/>
                <a:ext cx="5280" cy="36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10480" y="6980"/>
                <a:ext cx="5360" cy="40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0520" y="7700"/>
                <a:ext cx="5320" cy="40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0360" y="8340"/>
                <a:ext cx="5480" cy="48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0560" y="8900"/>
                <a:ext cx="5280" cy="52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>
              <a:xfrm>
                <a:off x="17760" y="11076"/>
                <a:ext cx="0" cy="168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>
                <a:off x="16440" y="11076"/>
                <a:ext cx="0" cy="168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15120" y="11076"/>
                <a:ext cx="0" cy="168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/>
              <p:cNvCxnSpPr/>
              <p:nvPr/>
            </p:nvCxnSpPr>
            <p:spPr>
              <a:xfrm>
                <a:off x="13920" y="11076"/>
                <a:ext cx="0" cy="168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/>
              <p:nvPr/>
            </p:nvCxnSpPr>
            <p:spPr>
              <a:xfrm flipH="1">
                <a:off x="17040" y="11460"/>
                <a:ext cx="360" cy="9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38"/>
              <p:cNvCxnSpPr/>
              <p:nvPr/>
            </p:nvCxnSpPr>
            <p:spPr>
              <a:xfrm flipH="1">
                <a:off x="15600" y="11460"/>
                <a:ext cx="360" cy="9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/>
              <p:nvPr/>
            </p:nvCxnSpPr>
            <p:spPr>
              <a:xfrm flipH="1">
                <a:off x="14386" y="11460"/>
                <a:ext cx="360" cy="9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>
              <a:xfrm flipH="1">
                <a:off x="13002" y="11460"/>
                <a:ext cx="360" cy="9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1"/>
              <p:cNvCxnSpPr/>
              <p:nvPr/>
            </p:nvCxnSpPr>
            <p:spPr>
              <a:xfrm>
                <a:off x="12480" y="10860"/>
                <a:ext cx="0" cy="168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/>
              <p:nvPr/>
            </p:nvCxnSpPr>
            <p:spPr>
              <a:xfrm>
                <a:off x="12600" y="10260"/>
                <a:ext cx="0" cy="168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/>
              <p:nvPr/>
            </p:nvCxnSpPr>
            <p:spPr>
              <a:xfrm>
                <a:off x="12676" y="9300"/>
                <a:ext cx="0" cy="168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44"/>
              <p:cNvCxnSpPr/>
              <p:nvPr/>
            </p:nvCxnSpPr>
            <p:spPr>
              <a:xfrm>
                <a:off x="12752" y="8580"/>
                <a:ext cx="0" cy="168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 flipH="1">
                <a:off x="10772" y="11460"/>
                <a:ext cx="360" cy="9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/>
              <p:nvPr/>
            </p:nvCxnSpPr>
            <p:spPr>
              <a:xfrm flipH="1">
                <a:off x="9508" y="11460"/>
                <a:ext cx="360" cy="9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 flipH="1">
                <a:off x="8188" y="11460"/>
                <a:ext cx="360" cy="9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54" name="直接箭头连接符 53"/>
            <p:cNvCxnSpPr/>
            <p:nvPr/>
          </p:nvCxnSpPr>
          <p:spPr>
            <a:xfrm>
              <a:off x="12852" y="7922"/>
              <a:ext cx="0" cy="168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H="1">
              <a:off x="6960" y="11460"/>
              <a:ext cx="360" cy="96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H="1">
              <a:off x="11789" y="11460"/>
              <a:ext cx="360" cy="96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16916" y="4986"/>
              <a:ext cx="3256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/>
                <a:t>偏振片</a:t>
              </a:r>
              <a:endParaRPr lang="zh-CN" altLang="en-US" sz="2400" b="1"/>
            </a:p>
            <a:p>
              <a:pPr algn="ctr"/>
              <a:r>
                <a:rPr lang="zh-CN" altLang="en-US" sz="2400" b="1"/>
                <a:t>（平行方向）</a:t>
              </a:r>
              <a:endParaRPr lang="zh-CN" altLang="en-US" sz="2400" b="1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8240" y="10380"/>
              <a:ext cx="325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/>
                <a:t>绿色</a:t>
              </a:r>
              <a:r>
                <a:rPr lang="zh-CN" altLang="en-US" sz="2400" b="1"/>
                <a:t>激光器</a:t>
              </a:r>
              <a:endParaRPr lang="zh-CN" altLang="en-US" sz="2400" b="1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4280" y="13569"/>
              <a:ext cx="415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/>
                <a:t>玻璃片及旋转</a:t>
              </a:r>
              <a:r>
                <a:rPr lang="zh-CN" altLang="en-US" sz="2400" b="1"/>
                <a:t>平台</a:t>
              </a:r>
              <a:endParaRPr lang="zh-CN" altLang="en-US" sz="2400" b="1"/>
            </a:p>
          </p:txBody>
        </p:sp>
        <p:sp>
          <p:nvSpPr>
            <p:cNvPr id="61" name="矩形 60"/>
            <p:cNvSpPr/>
            <p:nvPr/>
          </p:nvSpPr>
          <p:spPr>
            <a:xfrm>
              <a:off x="4560" y="3900"/>
              <a:ext cx="18240" cy="109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2" name="直接箭头连接符 61"/>
            <p:cNvCxnSpPr/>
            <p:nvPr/>
          </p:nvCxnSpPr>
          <p:spPr>
            <a:xfrm>
              <a:off x="10360" y="11105"/>
              <a:ext cx="0" cy="168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>
              <a:off x="7800" y="11076"/>
              <a:ext cx="0" cy="168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5640" y="11460"/>
              <a:ext cx="360" cy="960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10.xml><?xml version="1.0" encoding="utf-8"?>
<p:tagLst xmlns:p="http://schemas.openxmlformats.org/presentationml/2006/main">
  <p:tag name="KSO_WM_DIAGRAM_VIRTUALLY_FRAME" val="{&quot;height&quot;:662.35,&quot;left&quot;:903.6,&quot;top&quot;:98.05,&quot;width&quot;:376.25}"/>
</p:tagLst>
</file>

<file path=ppt/tags/tag11.xml><?xml version="1.0" encoding="utf-8"?>
<p:tagLst xmlns:p="http://schemas.openxmlformats.org/presentationml/2006/main">
  <p:tag name="KSO_WM_DIAGRAM_VIRTUALLY_FRAME" val="{&quot;height&quot;:662.35,&quot;left&quot;:903.6,&quot;top&quot;:98.05,&quot;width&quot;:376.25}"/>
</p:tagLst>
</file>

<file path=ppt/tags/tag12.xml><?xml version="1.0" encoding="utf-8"?>
<p:tagLst xmlns:p="http://schemas.openxmlformats.org/presentationml/2006/main">
  <p:tag name="KSO_WM_DIAGRAM_VIRTUALLY_FRAME" val="{&quot;height&quot;:662.35,&quot;left&quot;:903.6,&quot;top&quot;:98.05,&quot;width&quot;:376.25}"/>
</p:tagLst>
</file>

<file path=ppt/tags/tag13.xml><?xml version="1.0" encoding="utf-8"?>
<p:tagLst xmlns:p="http://schemas.openxmlformats.org/presentationml/2006/main">
  <p:tag name="KSO_WM_DIAGRAM_VIRTUALLY_FRAME" val="{&quot;height&quot;:662.35,&quot;left&quot;:903.6,&quot;top&quot;:98.05,&quot;width&quot;:376.25}"/>
</p:tagLst>
</file>

<file path=ppt/tags/tag14.xml><?xml version="1.0" encoding="utf-8"?>
<p:tagLst xmlns:p="http://schemas.openxmlformats.org/presentationml/2006/main">
  <p:tag name="KSO_WM_DIAGRAM_VIRTUALLY_FRAME" val="{&quot;height&quot;:662.35,&quot;left&quot;:903.6,&quot;top&quot;:98.05,&quot;width&quot;:376.25}"/>
</p:tagLst>
</file>

<file path=ppt/tags/tag15.xml><?xml version="1.0" encoding="utf-8"?>
<p:tagLst xmlns:p="http://schemas.openxmlformats.org/presentationml/2006/main">
  <p:tag name="KSO_WM_DIAGRAM_VIRTUALLY_FRAME" val="{&quot;height&quot;:662.35,&quot;left&quot;:903.6,&quot;top&quot;:98.05,&quot;width&quot;:376.25}"/>
</p:tagLst>
</file>

<file path=ppt/tags/tag16.xml><?xml version="1.0" encoding="utf-8"?>
<p:tagLst xmlns:p="http://schemas.openxmlformats.org/presentationml/2006/main">
  <p:tag name="KSO_WM_DIAGRAM_VIRTUALLY_FRAME" val="{&quot;height&quot;:662.35,&quot;left&quot;:903.6,&quot;top&quot;:98.05,&quot;width&quot;:376.25}"/>
</p:tagLst>
</file>

<file path=ppt/tags/tag17.xml><?xml version="1.0" encoding="utf-8"?>
<p:tagLst xmlns:p="http://schemas.openxmlformats.org/presentationml/2006/main">
  <p:tag name="KSO_WM_DIAGRAM_VIRTUALLY_FRAME" val="{&quot;height&quot;:662.35,&quot;left&quot;:903.6,&quot;top&quot;:98.05,&quot;width&quot;:376.25}"/>
</p:tagLst>
</file>

<file path=ppt/tags/tag18.xml><?xml version="1.0" encoding="utf-8"?>
<p:tagLst xmlns:p="http://schemas.openxmlformats.org/presentationml/2006/main">
  <p:tag name="KSO_WM_DIAGRAM_VIRTUALLY_FRAME" val="{&quot;height&quot;:662.35,&quot;left&quot;:903.6,&quot;top&quot;:98.05,&quot;width&quot;:376.25}"/>
</p:tagLst>
</file>

<file path=ppt/tags/tag19.xml><?xml version="1.0" encoding="utf-8"?>
<p:tagLst xmlns:p="http://schemas.openxmlformats.org/presentationml/2006/main">
  <p:tag name="KSO_WM_DIAGRAM_VIRTUALLY_FRAME" val="{&quot;height&quot;:662.35,&quot;left&quot;:903.6,&quot;top&quot;:98.05,&quot;width&quot;:376.25}"/>
</p:tagLst>
</file>

<file path=ppt/tags/tag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.xml><?xml version="1.0" encoding="utf-8"?>
<p:tagLst xmlns:p="http://schemas.openxmlformats.org/presentationml/2006/main">
  <p:tag name="KSO_WM_DIAGRAM_VIRTUALLY_FRAME" val="{&quot;height&quot;:446.12498919086727,&quot;left&quot;:180,&quot;top&quot;:201,&quot;width&quot;:455.25}"/>
</p:tagLst>
</file>

<file path=ppt/tags/tag21.xml><?xml version="1.0" encoding="utf-8"?>
<p:tagLst xmlns:p="http://schemas.openxmlformats.org/presentationml/2006/main">
  <p:tag name="KSO_WM_DIAGRAM_VIRTUALLY_FRAME" val="{&quot;height&quot;:446.12498919086727,&quot;left&quot;:180,&quot;top&quot;:201,&quot;width&quot;:455.25}"/>
</p:tagLst>
</file>

<file path=ppt/tags/tag22.xml><?xml version="1.0" encoding="utf-8"?>
<p:tagLst xmlns:p="http://schemas.openxmlformats.org/presentationml/2006/main">
  <p:tag name="KSO_WM_DIAGRAM_VIRTUALLY_FRAME" val="{&quot;height&quot;:446.12498919086727,&quot;left&quot;:180,&quot;top&quot;:201,&quot;width&quot;:455.25}"/>
</p:tagLst>
</file>

<file path=ppt/tags/tag23.xml><?xml version="1.0" encoding="utf-8"?>
<p:tagLst xmlns:p="http://schemas.openxmlformats.org/presentationml/2006/main">
  <p:tag name="KSO_WM_DIAGRAM_VIRTUALLY_FRAME" val="{&quot;height&quot;:446.12498919086727,&quot;left&quot;:180,&quot;top&quot;:201,&quot;width&quot;:455.25}"/>
</p:tagLst>
</file>

<file path=ppt/tags/tag24.xml><?xml version="1.0" encoding="utf-8"?>
<p:tagLst xmlns:p="http://schemas.openxmlformats.org/presentationml/2006/main">
  <p:tag name="KSO_WM_DIAGRAM_VIRTUALLY_FRAME" val="{&quot;height&quot;:446.12498919086727,&quot;left&quot;:180,&quot;top&quot;:201,&quot;width&quot;:455.25}"/>
</p:tagLst>
</file>

<file path=ppt/tags/tag25.xml><?xml version="1.0" encoding="utf-8"?>
<p:tagLst xmlns:p="http://schemas.openxmlformats.org/presentationml/2006/main">
  <p:tag name="KSO_WM_DIAGRAM_VIRTUALLY_FRAME" val="{&quot;height&quot;:446.12498919086727,&quot;left&quot;:180,&quot;top&quot;:201,&quot;width&quot;:455.25}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ID" val="custom20205081_1*a*1"/>
  <p:tag name="KSO_WM_TEMPLATE_CATEGORY" val="custom"/>
  <p:tag name="KSO_WM_TEMPLATE_INDEX" val="20205081"/>
  <p:tag name="KSO_WM_UNIT_LAYERLEVEL" val="1"/>
  <p:tag name="KSO_WM_TAG_VERSION" val="1.0"/>
</p:tagLst>
</file>

<file path=ppt/tags/tag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.xml><?xml version="1.0" encoding="utf-8"?>
<p:tagLst xmlns:p="http://schemas.openxmlformats.org/presentationml/2006/main">
  <p:tag name="KSO_WPP_MARK_KEY" val="5f32d10e-bc9a-4042-a483-4efcc6743821"/>
  <p:tag name="COMMONDATA" val="eyJoZGlkIjoiODViY2JkMjU3NGYzZTEwMzZmMGFkZWViYmNkYWU3NDIifQ=="/>
  <p:tag name="commondata" val="eyJoZGlkIjoiMzEwNTM5NzYwMDRjMzkwZTVkZjY2ODkwMGIxNGU0OTUifQ=="/>
</p:tagLst>
</file>

<file path=ppt/tags/tag3.xml><?xml version="1.0" encoding="utf-8"?>
<p:tagLst xmlns:p="http://schemas.openxmlformats.org/presentationml/2006/main">
  <p:tag name="SHADOWSIZE" val="100"/>
  <p:tag name="KSO_WM_DIAGRAM_VIRTUALLY_FRAME" val="{&quot;height&quot;:74.58834645669299,&quot;left&quot;:72.37606299212598,&quot;top&quot;:354.8499212598425,&quot;width&quot;:984.6730708661416}"/>
</p:tagLst>
</file>

<file path=ppt/tags/tag4.xml><?xml version="1.0" encoding="utf-8"?>
<p:tagLst xmlns:p="http://schemas.openxmlformats.org/presentationml/2006/main">
  <p:tag name="SHADOWSIZE" val="100"/>
  <p:tag name="KSO_WM_DIAGRAM_VIRTUALLY_FRAME" val="{&quot;height&quot;:74.58834645669299,&quot;left&quot;:72.37606299212598,&quot;top&quot;:354.8499212598425,&quot;width&quot;:984.6730708661416}"/>
</p:tagLst>
</file>

<file path=ppt/tags/tag5.xml><?xml version="1.0" encoding="utf-8"?>
<p:tagLst xmlns:p="http://schemas.openxmlformats.org/presentationml/2006/main">
  <p:tag name="SHADOWSIZE" val="100"/>
  <p:tag name="KSO_WM_DIAGRAM_VIRTUALLY_FRAME" val="{&quot;height&quot;:74.58834645669299,&quot;left&quot;:72.37606299212598,&quot;top&quot;:354.8499212598425,&quot;width&quot;:984.6730708661416}"/>
</p:tagLst>
</file>

<file path=ppt/tags/tag6.xml><?xml version="1.0" encoding="utf-8"?>
<p:tagLst xmlns:p="http://schemas.openxmlformats.org/presentationml/2006/main">
  <p:tag name="SHADOWSIZE" val="100"/>
  <p:tag name="KSO_WM_DIAGRAM_VIRTUALLY_FRAME" val="{&quot;height&quot;:74.58834645669299,&quot;left&quot;:72.37606299212598,&quot;top&quot;:354.8499212598425,&quot;width&quot;:984.6730708661416}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TABLE_ENDDRAG_ORIGIN_RECT" val="1074*454"/>
  <p:tag name="TABLE_ENDDRAG_RECT" val="216*345*1074*454"/>
</p:tagLst>
</file>

<file path=ppt/tags/tag9.xml><?xml version="1.0" encoding="utf-8"?>
<p:tagLst xmlns:p="http://schemas.openxmlformats.org/presentationml/2006/main">
  <p:tag name="KSO_WM_DIAGRAM_VIRTUALLY_FRAME" val="{&quot;height&quot;:662.35,&quot;left&quot;:903.6,&quot;top&quot;:98.05,&quot;width&quot;:376.2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1991</Words>
  <Application>WPS 演示</Application>
  <PresentationFormat>自定义</PresentationFormat>
  <Paragraphs>271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20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兰米宋体</vt:lpstr>
      <vt:lpstr>Crunch ExtraBold</vt:lpstr>
      <vt:lpstr>方正风雅宋简体</vt:lpstr>
      <vt:lpstr>Retro Cute</vt:lpstr>
      <vt:lpstr>Calibri</vt:lpstr>
      <vt:lpstr>Arial Unicode MS</vt:lpstr>
      <vt:lpstr>Times New Roman</vt:lpstr>
      <vt:lpstr>Bookman Old Style</vt:lpstr>
      <vt:lpstr>Calibri</vt:lpstr>
      <vt:lpstr>Office Theme</vt:lpstr>
      <vt:lpstr>WPS</vt:lpstr>
      <vt:lpstr>Equation.3</vt:lpstr>
      <vt:lpstr>Equation.3</vt:lpstr>
      <vt:lpstr>Equation.3</vt:lpstr>
      <vt:lpstr>Equation.3</vt:lpstr>
      <vt:lpstr>Equation.3</vt:lpstr>
      <vt:lpstr>冰洲石双折射 与布儒斯特角实验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感谢倾听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多图</dc:title>
  <dc:creator>HP</dc:creator>
  <cp:lastModifiedBy>天星</cp:lastModifiedBy>
  <cp:revision>70</cp:revision>
  <dcterms:created xsi:type="dcterms:W3CDTF">2006-08-16T00:00:00Z</dcterms:created>
  <dcterms:modified xsi:type="dcterms:W3CDTF">2026-01-15T02:52:54Z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3D98B22AAC264B5182A539317FEAE983_13</vt:lpwstr>
  </property>
  <property fmtid="{D5CDD505-2E9C-101B-9397-08002B2CF9AE}" pid="3" name="KSOProductBuildVer">
    <vt:lpwstr>2052-12.1.0.24034</vt:lpwstr>
  </property>
</Properties>
</file>